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76" r:id="rId2"/>
    <p:sldId id="302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1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>
</file>

<file path=ppt/media/image10.tif>
</file>

<file path=ppt/media/image11.png>
</file>

<file path=ppt/media/image12.tif>
</file>

<file path=ppt/media/image13.tif>
</file>

<file path=ppt/media/image14.png>
</file>

<file path=ppt/media/image15.tif>
</file>

<file path=ppt/media/image16.tif>
</file>

<file path=ppt/media/image17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Shape 56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4" name="Shape 5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LEC 001</a:t>
            </a:r>
          </a:p>
          <a:p>
            <a:r>
              <a:t>LEC 002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hape 60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01" name="Shape 60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 - create multiple branches, commit to both</a:t>
            </a:r>
          </a:p>
          <a:p>
            <a:r>
              <a:rPr dirty="0"/>
              <a:t> - switch back and forth, show files, git log</a:t>
            </a:r>
          </a:p>
          <a:p>
            <a:r>
              <a:rPr dirty="0"/>
              <a:t> - delete a branch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zapier.com/apps/google-docs/tutorials/google-docs-revision-history" TargetMode="External"/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ndas-dev/pandas/releases" TargetMode="External"/><Relationship Id="rId2" Type="http://schemas.openxmlformats.org/officeDocument/2006/relationships/hyperlink" Target="https://pypi.org/project/pandas/#history" TargetMode="Externa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uxjournal.com/content/25-years-later-interview-linus-torvalds" TargetMode="External"/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320-wisc/f22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"/><Relationship Id="rId3" Type="http://schemas.openxmlformats.org/officeDocument/2006/relationships/image" Target="../media/image9.tif"/><Relationship Id="rId7" Type="http://schemas.openxmlformats.org/officeDocument/2006/relationships/image" Target="../media/image2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tif"/><Relationship Id="rId5" Type="http://schemas.openxmlformats.org/officeDocument/2006/relationships/image" Target="../media/image11.png"/><Relationship Id="rId4" Type="http://schemas.openxmlformats.org/officeDocument/2006/relationships/image" Target="../media/image10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tif"/><Relationship Id="rId5" Type="http://schemas.openxmlformats.org/officeDocument/2006/relationships/hyperlink" Target="https://docs.microsoft.com/en-us/windows-server/administration/openssh/openssh_install_firstuse" TargetMode="Externa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Welcome + First Lecture"/>
          <p:cNvSpPr txBox="1">
            <a:spLocks noGrp="1"/>
          </p:cNvSpPr>
          <p:nvPr>
            <p:ph type="ctrTitle"/>
          </p:nvPr>
        </p:nvSpPr>
        <p:spPr>
          <a:xfrm>
            <a:off x="210740" y="1638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dirty="0"/>
              <a:t>[320]</a:t>
            </a:r>
            <a:r>
              <a:rPr lang="en-US" dirty="0"/>
              <a:t> Reproducibility 2</a:t>
            </a:r>
            <a:endParaRPr dirty="0"/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4008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Meenakshi </a:t>
            </a:r>
            <a:r>
              <a:rPr lang="en-US" dirty="0" err="1"/>
              <a:t>Syamkumar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Recap of 15 new term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Recap of 15 new terms</a:t>
            </a:r>
          </a:p>
        </p:txBody>
      </p:sp>
      <p:sp>
        <p:nvSpPr>
          <p:cNvPr id="1557" name="reproducibility: others can run our analysis code and get same results…"/>
          <p:cNvSpPr txBox="1">
            <a:spLocks noGrp="1"/>
          </p:cNvSpPr>
          <p:nvPr>
            <p:ph type="body" idx="1"/>
          </p:nvPr>
        </p:nvSpPr>
        <p:spPr>
          <a:xfrm>
            <a:off x="952500" y="1206896"/>
            <a:ext cx="11772553" cy="8387409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reproducibility: </a:t>
            </a:r>
            <a:r>
              <a:rPr>
                <a:solidFill>
                  <a:srgbClr val="000000"/>
                </a:solidFill>
              </a:rPr>
              <a:t>others can run our analysis code and get same results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process: </a:t>
            </a:r>
            <a:r>
              <a:rPr>
                <a:solidFill>
                  <a:srgbClr val="000000"/>
                </a:solidFill>
              </a:rPr>
              <a:t>a running program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byte: </a:t>
            </a:r>
            <a:r>
              <a:rPr>
                <a:solidFill>
                  <a:srgbClr val="000000"/>
                </a:solidFill>
              </a:rPr>
              <a:t>integer between 0 and 255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address space: </a:t>
            </a:r>
            <a:r>
              <a:rPr>
                <a:solidFill>
                  <a:srgbClr val="000000"/>
                </a:solidFill>
              </a:rPr>
              <a:t>a big "list" of bytes, per process, for all state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address: </a:t>
            </a:r>
            <a:r>
              <a:rPr>
                <a:solidFill>
                  <a:srgbClr val="000000"/>
                </a:solidFill>
              </a:rPr>
              <a:t>index in the big list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encoding: </a:t>
            </a:r>
            <a:r>
              <a:rPr>
                <a:solidFill>
                  <a:srgbClr val="000000"/>
                </a:solidFill>
              </a:rPr>
              <a:t>pairing of </a:t>
            </a:r>
            <a:r>
              <a:rPr strike="sngStrike">
                <a:solidFill>
                  <a:srgbClr val="000000"/>
                </a:solidFill>
              </a:rPr>
              <a:t>letters</a:t>
            </a:r>
            <a:r>
              <a:rPr>
                <a:solidFill>
                  <a:srgbClr val="000000"/>
                </a:solidFill>
              </a:rPr>
              <a:t> characters with numeric codes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CPU: </a:t>
            </a:r>
            <a:r>
              <a:rPr>
                <a:solidFill>
                  <a:srgbClr val="000000"/>
                </a:solidFill>
              </a:rPr>
              <a:t>chip that executes instructions, tracks position in code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instruction set: </a:t>
            </a:r>
            <a:r>
              <a:rPr>
                <a:solidFill>
                  <a:srgbClr val="000000"/>
                </a:solidFill>
              </a:rPr>
              <a:t>pairing of CPU instructions/ops with numeric codes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operating system: </a:t>
            </a:r>
            <a:r>
              <a:rPr>
                <a:solidFill>
                  <a:srgbClr val="000000"/>
                </a:solidFill>
              </a:rPr>
              <a:t>software that allocates+abstracts resources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resource: </a:t>
            </a:r>
            <a:r>
              <a:rPr>
                <a:solidFill>
                  <a:srgbClr val="000000"/>
                </a:solidFill>
              </a:rPr>
              <a:t>time on CPU, space in memory, space on SSD, etc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allocation: </a:t>
            </a:r>
            <a:r>
              <a:rPr>
                <a:solidFill>
                  <a:srgbClr val="000000"/>
                </a:solidFill>
              </a:rPr>
              <a:t>the giving of a resource to a process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abstraction: </a:t>
            </a:r>
            <a:r>
              <a:rPr>
                <a:solidFill>
                  <a:srgbClr val="000000"/>
                </a:solidFill>
              </a:rPr>
              <a:t>hiding inconvenient details with something easier to use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virtual machine: </a:t>
            </a:r>
            <a:r>
              <a:rPr>
                <a:solidFill>
                  <a:srgbClr val="000000"/>
                </a:solidFill>
              </a:rPr>
              <a:t>"fake" machine running on </a:t>
            </a:r>
            <a:r>
              <a:rPr strike="sngStrike">
                <a:solidFill>
                  <a:srgbClr val="000000"/>
                </a:solidFill>
              </a:rPr>
              <a:t>real</a:t>
            </a:r>
            <a:r>
              <a:rPr>
                <a:solidFill>
                  <a:srgbClr val="000000"/>
                </a:solidFill>
              </a:rPr>
              <a:t> physical machine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FFFFFF"/>
                </a:solidFill>
              </a:rPr>
              <a:t>virtual machine:</a:t>
            </a:r>
            <a:r>
              <a:t> </a:t>
            </a:r>
            <a:r>
              <a:rPr>
                <a:solidFill>
                  <a:srgbClr val="000000"/>
                </a:solidFill>
              </a:rPr>
              <a:t>allows us to run additional operating systems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cloud:</a:t>
            </a:r>
            <a:r>
              <a:rPr>
                <a:solidFill>
                  <a:srgbClr val="000000"/>
                </a:solidFill>
              </a:rPr>
              <a:t> place where you can rent virtual machines and other services</a:t>
            </a:r>
          </a:p>
          <a:p>
            <a:pPr marL="0" indent="0">
              <a:spcBef>
                <a:spcPts val="400"/>
              </a:spcBef>
              <a:buSzTx/>
              <a:buNone/>
              <a:defRPr sz="2900">
                <a:solidFill>
                  <a:schemeClr val="accent1"/>
                </a:solidFill>
              </a:defRPr>
            </a:pPr>
            <a:r>
              <a:t>ssh:</a:t>
            </a:r>
            <a:r>
              <a:rPr>
                <a:solidFill>
                  <a:srgbClr val="000000"/>
                </a:solidFill>
              </a:rPr>
              <a:t> secure shell -- tool that lets you remotely access another machine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Version Control (git)"/>
          <p:cNvSpPr txBox="1">
            <a:spLocks noGrp="1"/>
          </p:cNvSpPr>
          <p:nvPr>
            <p:ph type="ctrTitle"/>
          </p:nvPr>
        </p:nvSpPr>
        <p:spPr>
          <a:xfrm>
            <a:off x="210740" y="2146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[320] Version Control (git)</a:t>
            </a:r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1468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dirty="0"/>
              <a:t>Meenakshi </a:t>
            </a:r>
            <a:r>
              <a:rPr lang="en-US" dirty="0" err="1"/>
              <a:t>Syamkumar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Big question: will my program run on someone else's computer?…"/>
          <p:cNvSpPr txBox="1">
            <a:spLocks noGrp="1"/>
          </p:cNvSpPr>
          <p:nvPr>
            <p:ph type="body" sz="half" idx="1"/>
          </p:nvPr>
        </p:nvSpPr>
        <p:spPr>
          <a:xfrm>
            <a:off x="952500" y="1968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123" name="1"/>
          <p:cNvSpPr/>
          <p:nvPr/>
        </p:nvSpPr>
        <p:spPr>
          <a:xfrm>
            <a:off x="1498600" y="4654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24" name="Hardware"/>
          <p:cNvSpPr txBox="1"/>
          <p:nvPr/>
        </p:nvSpPr>
        <p:spPr>
          <a:xfrm>
            <a:off x="2819400" y="4876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125" name="2"/>
          <p:cNvSpPr/>
          <p:nvPr/>
        </p:nvSpPr>
        <p:spPr>
          <a:xfrm>
            <a:off x="1498600" y="5797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26" name="Operating System"/>
          <p:cNvSpPr txBox="1"/>
          <p:nvPr/>
        </p:nvSpPr>
        <p:spPr>
          <a:xfrm>
            <a:off x="2819400" y="6019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127" name="3"/>
          <p:cNvSpPr/>
          <p:nvPr/>
        </p:nvSpPr>
        <p:spPr>
          <a:xfrm>
            <a:off x="1498600" y="6940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128" name="Dependencies"/>
          <p:cNvSpPr txBox="1"/>
          <p:nvPr/>
        </p:nvSpPr>
        <p:spPr>
          <a:xfrm>
            <a:off x="2819400" y="7162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129" name="Line"/>
          <p:cNvSpPr/>
          <p:nvPr/>
        </p:nvSpPr>
        <p:spPr>
          <a:xfrm flipH="1">
            <a:off x="4257850" y="5154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0" name="Reproducibil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Reproducibility</a:t>
            </a:r>
          </a:p>
        </p:txBody>
      </p:sp>
      <p:sp>
        <p:nvSpPr>
          <p:cNvPr id="131" name="we'll use Ubuntu Linux on…"/>
          <p:cNvSpPr txBox="1"/>
          <p:nvPr/>
        </p:nvSpPr>
        <p:spPr>
          <a:xfrm>
            <a:off x="6526198" y="5891151"/>
            <a:ext cx="3659833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we'll use Ubuntu Linux on</a:t>
            </a:r>
          </a:p>
          <a:p>
            <a:pPr algn="l">
              <a:defRPr b="0"/>
            </a:pPr>
            <a:r>
              <a:t>virtual machines in the cloud</a:t>
            </a:r>
          </a:p>
        </p:txBody>
      </p:sp>
      <p:sp>
        <p:nvSpPr>
          <p:cNvPr id="132" name="Line"/>
          <p:cNvSpPr/>
          <p:nvPr/>
        </p:nvSpPr>
        <p:spPr>
          <a:xfrm flipH="1">
            <a:off x="5240429" y="6297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" name="a program must fit the CPU;…"/>
          <p:cNvSpPr txBox="1"/>
          <p:nvPr/>
        </p:nvSpPr>
        <p:spPr>
          <a:xfrm>
            <a:off x="5535864" y="4500116"/>
            <a:ext cx="3785147" cy="1210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a program must fit the CPU;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python.exe</a:t>
            </a:r>
            <a:r>
              <a:t> will do this, so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program.py</a:t>
            </a:r>
            <a:r>
              <a:t> won't have to</a:t>
            </a:r>
          </a:p>
        </p:txBody>
      </p:sp>
      <p:sp>
        <p:nvSpPr>
          <p:cNvPr id="134" name="today: versioning"/>
          <p:cNvSpPr txBox="1"/>
          <p:nvPr/>
        </p:nvSpPr>
        <p:spPr>
          <a:xfrm>
            <a:off x="6018198" y="7186551"/>
            <a:ext cx="21597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today: versioning</a:t>
            </a:r>
          </a:p>
        </p:txBody>
      </p:sp>
      <p:sp>
        <p:nvSpPr>
          <p:cNvPr id="135" name="Line"/>
          <p:cNvSpPr/>
          <p:nvPr/>
        </p:nvSpPr>
        <p:spPr>
          <a:xfrm flipH="1">
            <a:off x="4732429" y="74151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Dependency Version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Dependency Versions</a:t>
            </a:r>
          </a:p>
        </p:txBody>
      </p:sp>
      <p:sp>
        <p:nvSpPr>
          <p:cNvPr id="138" name="program.py"/>
          <p:cNvSpPr txBox="1"/>
          <p:nvPr/>
        </p:nvSpPr>
        <p:spPr>
          <a:xfrm>
            <a:off x="3180163" y="1881226"/>
            <a:ext cx="15058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program.py</a:t>
            </a:r>
          </a:p>
        </p:txBody>
      </p:sp>
      <p:sp>
        <p:nvSpPr>
          <p:cNvPr id="139" name="import os, sys, json…"/>
          <p:cNvSpPr/>
          <p:nvPr/>
        </p:nvSpPr>
        <p:spPr>
          <a:xfrm>
            <a:off x="3223644" y="2451665"/>
            <a:ext cx="6016099" cy="3183279"/>
          </a:xfrm>
          <a:prstGeom prst="rect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algn="l">
              <a:defRPr b="0"/>
            </a:pPr>
            <a:r>
              <a:t>import os, sys, json</a:t>
            </a:r>
          </a:p>
          <a:p>
            <a:pPr algn="l">
              <a:defRPr b="0"/>
            </a:pPr>
            <a:r>
              <a:t>import pandas</a:t>
            </a:r>
          </a:p>
          <a:p>
            <a:pPr algn="l">
              <a:defRPr b="0"/>
            </a:pPr>
            <a:endParaRPr/>
          </a:p>
          <a:p>
            <a:pPr algn="l"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import pandas</a:t>
            </a:r>
          </a:p>
          <a:p>
            <a:pPr algn="l">
              <a:defRPr b="0"/>
            </a:pPr>
            <a:endParaRPr/>
          </a:p>
          <a:p>
            <a:pPr algn="l">
              <a:defRPr b="0"/>
            </a:pPr>
            <a:r>
              <a:t>print("Pandas Version:",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pandas.__version__</a:t>
            </a:r>
            <a:r>
              <a:t>)</a:t>
            </a:r>
          </a:p>
          <a:p>
            <a:pPr algn="l">
              <a:defRPr b="0"/>
            </a:pPr>
            <a:endParaRPr/>
          </a:p>
          <a:p>
            <a:pPr algn="l">
              <a:defRPr b="0">
                <a:solidFill>
                  <a:schemeClr val="accent1">
                    <a:lumOff val="-13575"/>
                  </a:schemeClr>
                </a:solidFill>
              </a:defRPr>
            </a:pPr>
            <a:r>
              <a:t># code that uses pandas</a:t>
            </a:r>
          </a:p>
        </p:txBody>
      </p:sp>
      <p:sp>
        <p:nvSpPr>
          <p:cNvPr id="140" name="behavior depends on which release was installed"/>
          <p:cNvSpPr txBox="1"/>
          <p:nvPr/>
        </p:nvSpPr>
        <p:spPr>
          <a:xfrm>
            <a:off x="3187711" y="6254055"/>
            <a:ext cx="60879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behavior depends on which release was installed</a:t>
            </a:r>
          </a:p>
        </p:txBody>
      </p:sp>
      <p:sp>
        <p:nvSpPr>
          <p:cNvPr id="141" name="this program &quot;depends&quot; on pandas"/>
          <p:cNvSpPr txBox="1"/>
          <p:nvPr/>
        </p:nvSpPr>
        <p:spPr>
          <a:xfrm>
            <a:off x="6418057" y="1576044"/>
            <a:ext cx="4339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this program "depends" on pandas</a:t>
            </a:r>
          </a:p>
        </p:txBody>
      </p:sp>
      <p:sp>
        <p:nvSpPr>
          <p:cNvPr id="142" name="you can check a…"/>
          <p:cNvSpPr txBox="1"/>
          <p:nvPr/>
        </p:nvSpPr>
        <p:spPr>
          <a:xfrm>
            <a:off x="10184203" y="4113177"/>
            <a:ext cx="20737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can check a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module version</a:t>
            </a:r>
          </a:p>
        </p:txBody>
      </p:sp>
      <p:sp>
        <p:nvSpPr>
          <p:cNvPr id="143" name="pip install pandas"/>
          <p:cNvSpPr txBox="1"/>
          <p:nvPr/>
        </p:nvSpPr>
        <p:spPr>
          <a:xfrm>
            <a:off x="4015008" y="6917101"/>
            <a:ext cx="3406676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pip install pandas</a:t>
            </a:r>
          </a:p>
        </p:txBody>
      </p:sp>
      <p:sp>
        <p:nvSpPr>
          <p:cNvPr id="144" name="pip install pandas==0.25.1"/>
          <p:cNvSpPr txBox="1"/>
          <p:nvPr/>
        </p:nvSpPr>
        <p:spPr>
          <a:xfrm>
            <a:off x="4015008" y="7735377"/>
            <a:ext cx="486995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pip install pandas==0.25.1</a:t>
            </a:r>
          </a:p>
        </p:txBody>
      </p:sp>
      <p:sp>
        <p:nvSpPr>
          <p:cNvPr id="145" name="pip install pandas==0.24.0"/>
          <p:cNvSpPr txBox="1"/>
          <p:nvPr/>
        </p:nvSpPr>
        <p:spPr>
          <a:xfrm>
            <a:off x="4015008" y="8568101"/>
            <a:ext cx="486995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pip install pandas==0.24.0</a:t>
            </a:r>
          </a:p>
        </p:txBody>
      </p:sp>
      <p:sp>
        <p:nvSpPr>
          <p:cNvPr id="146" name="or"/>
          <p:cNvSpPr txBox="1"/>
          <p:nvPr/>
        </p:nvSpPr>
        <p:spPr>
          <a:xfrm>
            <a:off x="5488480" y="7327113"/>
            <a:ext cx="45973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</a:t>
            </a:r>
          </a:p>
        </p:txBody>
      </p:sp>
      <p:sp>
        <p:nvSpPr>
          <p:cNvPr id="147" name="or"/>
          <p:cNvSpPr txBox="1"/>
          <p:nvPr/>
        </p:nvSpPr>
        <p:spPr>
          <a:xfrm>
            <a:off x="5488480" y="8191227"/>
            <a:ext cx="45973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</a:t>
            </a:r>
          </a:p>
        </p:txBody>
      </p:sp>
      <p:sp>
        <p:nvSpPr>
          <p:cNvPr id="148" name="or..."/>
          <p:cNvSpPr txBox="1"/>
          <p:nvPr/>
        </p:nvSpPr>
        <p:spPr>
          <a:xfrm>
            <a:off x="5502683" y="9085534"/>
            <a:ext cx="6945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or...</a:t>
            </a:r>
          </a:p>
        </p:txBody>
      </p:sp>
      <p:sp>
        <p:nvSpPr>
          <p:cNvPr id="152" name="Connection Line"/>
          <p:cNvSpPr/>
          <p:nvPr/>
        </p:nvSpPr>
        <p:spPr>
          <a:xfrm>
            <a:off x="5156786" y="2157155"/>
            <a:ext cx="2236230" cy="15764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571" y="17873"/>
                  <a:pt x="19771" y="10673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53" name="Connection Line"/>
          <p:cNvSpPr/>
          <p:nvPr/>
        </p:nvSpPr>
        <p:spPr>
          <a:xfrm>
            <a:off x="7772131" y="4726622"/>
            <a:ext cx="2763561" cy="715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37" extrusionOk="0">
                <a:moveTo>
                  <a:pt x="0" y="0"/>
                </a:moveTo>
                <a:cubicBezTo>
                  <a:pt x="8771" y="19786"/>
                  <a:pt x="15971" y="21600"/>
                  <a:pt x="21600" y="5442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54" name="Connection Line"/>
          <p:cNvSpPr/>
          <p:nvPr/>
        </p:nvSpPr>
        <p:spPr>
          <a:xfrm>
            <a:off x="2284483" y="5152444"/>
            <a:ext cx="845867" cy="13367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1" h="21600" extrusionOk="0">
                <a:moveTo>
                  <a:pt x="16201" y="0"/>
                </a:moveTo>
                <a:cubicBezTo>
                  <a:pt x="-5214" y="4411"/>
                  <a:pt x="-5399" y="11611"/>
                  <a:pt x="15647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Versioning: motivation and basic concepts"/>
          <p:cNvSpPr txBox="1">
            <a:spLocks noGrp="1"/>
          </p:cNvSpPr>
          <p:nvPr>
            <p:ph type="title"/>
          </p:nvPr>
        </p:nvSpPr>
        <p:spPr>
          <a:xfrm>
            <a:off x="952500" y="4425627"/>
            <a:ext cx="11099800" cy="902346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5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Versioning: motivation and basic concepts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any tools auto-track history (e.g., Google Docs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 defTabSz="543305">
              <a:defRPr sz="4464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Many tools auto-track history (e.g., Google Docs)</a:t>
            </a:r>
          </a:p>
        </p:txBody>
      </p:sp>
      <p:pic>
        <p:nvPicPr>
          <p:cNvPr id="15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50" y="1553070"/>
            <a:ext cx="11901518" cy="7384678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https://zapier.com/apps/google-docs/tutorials/google-docs-revision-history"/>
          <p:cNvSpPr txBox="1"/>
          <p:nvPr/>
        </p:nvSpPr>
        <p:spPr>
          <a:xfrm>
            <a:off x="4120776" y="9238761"/>
            <a:ext cx="465586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 b="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/>
              </a:defRPr>
            </a:lvl1pPr>
          </a:lstStyle>
          <a:p>
            <a:r>
              <a:rPr>
                <a:hlinkClick r:id="rId3"/>
              </a:rPr>
              <a:t>https://zapier.com/apps/google-docs/tutorials/google-docs-revision-history</a:t>
            </a:r>
          </a:p>
        </p:txBody>
      </p:sp>
      <p:sp>
        <p:nvSpPr>
          <p:cNvPr id="161" name="what…"/>
          <p:cNvSpPr txBox="1"/>
          <p:nvPr/>
        </p:nvSpPr>
        <p:spPr>
          <a:xfrm>
            <a:off x="-4062" y="3831413"/>
            <a:ext cx="1348645" cy="10922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what</a:t>
            </a:r>
          </a:p>
          <a:p>
            <a:pPr>
              <a:defRPr sz="3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changed</a:t>
            </a:r>
          </a:p>
        </p:txBody>
      </p:sp>
      <p:sp>
        <p:nvSpPr>
          <p:cNvPr id="162" name="when…"/>
          <p:cNvSpPr txBox="1"/>
          <p:nvPr/>
        </p:nvSpPr>
        <p:spPr>
          <a:xfrm>
            <a:off x="11528338" y="2602432"/>
            <a:ext cx="1335733" cy="1016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when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it changed</a:t>
            </a:r>
          </a:p>
        </p:txBody>
      </p:sp>
      <p:sp>
        <p:nvSpPr>
          <p:cNvPr id="163" name="who…"/>
          <p:cNvSpPr txBox="1"/>
          <p:nvPr/>
        </p:nvSpPr>
        <p:spPr>
          <a:xfrm>
            <a:off x="11528338" y="4368799"/>
            <a:ext cx="1335733" cy="1016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who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changed it</a:t>
            </a:r>
          </a:p>
        </p:txBody>
      </p:sp>
      <p:sp>
        <p:nvSpPr>
          <p:cNvPr id="169" name="Connection Line"/>
          <p:cNvSpPr/>
          <p:nvPr/>
        </p:nvSpPr>
        <p:spPr>
          <a:xfrm>
            <a:off x="11075937" y="3649728"/>
            <a:ext cx="826633" cy="379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2126" y="19527"/>
                  <a:pt x="19326" y="12327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70" name="Connection Line"/>
          <p:cNvSpPr/>
          <p:nvPr/>
        </p:nvSpPr>
        <p:spPr>
          <a:xfrm>
            <a:off x="10735814" y="4278427"/>
            <a:ext cx="1096931" cy="2494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533" extrusionOk="0">
                <a:moveTo>
                  <a:pt x="0" y="590"/>
                </a:moveTo>
                <a:cubicBezTo>
                  <a:pt x="11502" y="-2067"/>
                  <a:pt x="18702" y="4247"/>
                  <a:pt x="21600" y="19533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66" name="Line"/>
          <p:cNvSpPr/>
          <p:nvPr/>
        </p:nvSpPr>
        <p:spPr>
          <a:xfrm flipV="1">
            <a:off x="1286761" y="3769226"/>
            <a:ext cx="480648" cy="452625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7" name="Line"/>
          <p:cNvSpPr/>
          <p:nvPr/>
        </p:nvSpPr>
        <p:spPr>
          <a:xfrm>
            <a:off x="1387436" y="4783221"/>
            <a:ext cx="427739" cy="191169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Line"/>
          <p:cNvSpPr/>
          <p:nvPr/>
        </p:nvSpPr>
        <p:spPr>
          <a:xfrm>
            <a:off x="1133436" y="4910220"/>
            <a:ext cx="639371" cy="137047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Version Control Systems (VCS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Version Control Systems (VCS)</a:t>
            </a:r>
          </a:p>
        </p:txBody>
      </p:sp>
      <p:sp>
        <p:nvSpPr>
          <p:cNvPr id="173" name="Useful for many kinds of projects…"/>
          <p:cNvSpPr txBox="1"/>
          <p:nvPr/>
        </p:nvSpPr>
        <p:spPr>
          <a:xfrm>
            <a:off x="960098" y="1501247"/>
            <a:ext cx="11620501" cy="7569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/>
            </a:pPr>
            <a:r>
              <a:t>Useful for many kinds of projects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code, papers, websites, etc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manages all files for same project (maybe thousands) in a repository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/>
            </a:pPr>
            <a:r>
              <a:t>Explicit snapshots/checkpoints, called </a:t>
            </a:r>
            <a:r>
              <a:rPr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commits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users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manually</a:t>
            </a:r>
            <a:r>
              <a:t> run commands to preserve good versions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/>
            </a:pPr>
            <a:r>
              <a:t>Explicit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commit messages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who, what, when, </a:t>
            </a:r>
            <a:r>
              <a:rPr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why</a:t>
            </a:r>
            <a:endParaRPr>
              <a:solidFill>
                <a:schemeClr val="accent1"/>
              </a:solidFill>
            </a:endParaRP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>
              <a:solidFill>
                <a:schemeClr val="accent1"/>
              </a:solidFill>
            </a:endParaRPr>
          </a:p>
          <a:p>
            <a:pPr algn="l">
              <a:defRPr sz="3200" b="0"/>
            </a:pPr>
            <a:r>
              <a:t>Work can </a:t>
            </a:r>
            <a:r>
              <a:rPr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branch</a:t>
            </a:r>
            <a:r>
              <a:t> out and be </a:t>
            </a:r>
            <a:r>
              <a:rPr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merged</a:t>
            </a:r>
            <a:r>
              <a:t> back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people can work offline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can get feedback before merging</a:t>
            </a:r>
          </a:p>
          <a:p>
            <a:pPr marL="635000" indent="-444500" algn="l">
              <a:buSzPct val="100000"/>
              <a:buChar char="•"/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humans need to resolve </a:t>
            </a:r>
            <a:r>
              <a:rPr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conflicts</a:t>
            </a:r>
            <a:br/>
            <a:r>
              <a:t>when versions being merged are</a:t>
            </a:r>
            <a:br/>
            <a:r>
              <a:t>too different</a:t>
            </a:r>
          </a:p>
        </p:txBody>
      </p:sp>
      <p:sp>
        <p:nvSpPr>
          <p:cNvPr id="174" name="Airport"/>
          <p:cNvSpPr/>
          <p:nvPr/>
        </p:nvSpPr>
        <p:spPr>
          <a:xfrm>
            <a:off x="8500277" y="6581803"/>
            <a:ext cx="1483177" cy="1483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5" h="21595" extrusionOk="0">
                <a:moveTo>
                  <a:pt x="19354" y="0"/>
                </a:moveTo>
                <a:cubicBezTo>
                  <a:pt x="18843" y="-5"/>
                  <a:pt x="18248" y="122"/>
                  <a:pt x="17667" y="457"/>
                </a:cubicBezTo>
                <a:cubicBezTo>
                  <a:pt x="16993" y="846"/>
                  <a:pt x="15334" y="2001"/>
                  <a:pt x="14186" y="2806"/>
                </a:cubicBezTo>
                <a:lnTo>
                  <a:pt x="12476" y="2784"/>
                </a:lnTo>
                <a:lnTo>
                  <a:pt x="11744" y="1591"/>
                </a:lnTo>
                <a:cubicBezTo>
                  <a:pt x="11652" y="1440"/>
                  <a:pt x="11480" y="1359"/>
                  <a:pt x="11307" y="1375"/>
                </a:cubicBezTo>
                <a:lnTo>
                  <a:pt x="10806" y="1424"/>
                </a:lnTo>
                <a:lnTo>
                  <a:pt x="11286" y="2769"/>
                </a:lnTo>
                <a:lnTo>
                  <a:pt x="8623" y="2735"/>
                </a:lnTo>
                <a:cubicBezTo>
                  <a:pt x="8450" y="2735"/>
                  <a:pt x="8284" y="2767"/>
                  <a:pt x="8133" y="2843"/>
                </a:cubicBezTo>
                <a:lnTo>
                  <a:pt x="7449" y="3167"/>
                </a:lnTo>
                <a:cubicBezTo>
                  <a:pt x="7449" y="3167"/>
                  <a:pt x="10111" y="3589"/>
                  <a:pt x="11690" y="3903"/>
                </a:cubicBezTo>
                <a:lnTo>
                  <a:pt x="11851" y="4350"/>
                </a:lnTo>
                <a:lnTo>
                  <a:pt x="10267" y="4539"/>
                </a:lnTo>
                <a:lnTo>
                  <a:pt x="9632" y="5101"/>
                </a:lnTo>
                <a:lnTo>
                  <a:pt x="11986" y="5074"/>
                </a:lnTo>
                <a:lnTo>
                  <a:pt x="13495" y="5705"/>
                </a:lnTo>
                <a:lnTo>
                  <a:pt x="14071" y="5403"/>
                </a:lnTo>
                <a:lnTo>
                  <a:pt x="13625" y="5009"/>
                </a:lnTo>
                <a:cubicBezTo>
                  <a:pt x="14255" y="4912"/>
                  <a:pt x="15080" y="4679"/>
                  <a:pt x="15920" y="4129"/>
                </a:cubicBezTo>
                <a:cubicBezTo>
                  <a:pt x="15931" y="4123"/>
                  <a:pt x="15942" y="4112"/>
                  <a:pt x="15952" y="4107"/>
                </a:cubicBezTo>
                <a:lnTo>
                  <a:pt x="21040" y="3508"/>
                </a:lnTo>
                <a:lnTo>
                  <a:pt x="21508" y="3113"/>
                </a:lnTo>
                <a:cubicBezTo>
                  <a:pt x="21600" y="3037"/>
                  <a:pt x="21546" y="2887"/>
                  <a:pt x="21428" y="2887"/>
                </a:cubicBezTo>
                <a:lnTo>
                  <a:pt x="17877" y="2850"/>
                </a:lnTo>
                <a:cubicBezTo>
                  <a:pt x="19074" y="2062"/>
                  <a:pt x="20146" y="1348"/>
                  <a:pt x="20474" y="1132"/>
                </a:cubicBezTo>
                <a:cubicBezTo>
                  <a:pt x="21201" y="661"/>
                  <a:pt x="20480" y="11"/>
                  <a:pt x="19354" y="0"/>
                </a:cubicBezTo>
                <a:close/>
                <a:moveTo>
                  <a:pt x="2221" y="15"/>
                </a:moveTo>
                <a:lnTo>
                  <a:pt x="2221" y="965"/>
                </a:lnTo>
                <a:lnTo>
                  <a:pt x="1298" y="965"/>
                </a:lnTo>
                <a:lnTo>
                  <a:pt x="1810" y="2607"/>
                </a:lnTo>
                <a:lnTo>
                  <a:pt x="0" y="2607"/>
                </a:lnTo>
                <a:lnTo>
                  <a:pt x="1347" y="6352"/>
                </a:lnTo>
                <a:lnTo>
                  <a:pt x="1347" y="13938"/>
                </a:lnTo>
                <a:lnTo>
                  <a:pt x="0" y="13938"/>
                </a:lnTo>
                <a:lnTo>
                  <a:pt x="0" y="18971"/>
                </a:lnTo>
                <a:lnTo>
                  <a:pt x="21525" y="18971"/>
                </a:lnTo>
                <a:lnTo>
                  <a:pt x="21525" y="13938"/>
                </a:lnTo>
                <a:lnTo>
                  <a:pt x="4172" y="13938"/>
                </a:lnTo>
                <a:lnTo>
                  <a:pt x="4172" y="6548"/>
                </a:lnTo>
                <a:lnTo>
                  <a:pt x="5590" y="2607"/>
                </a:lnTo>
                <a:lnTo>
                  <a:pt x="3773" y="2607"/>
                </a:lnTo>
                <a:lnTo>
                  <a:pt x="4284" y="965"/>
                </a:lnTo>
                <a:lnTo>
                  <a:pt x="3299" y="965"/>
                </a:lnTo>
                <a:lnTo>
                  <a:pt x="3299" y="15"/>
                </a:lnTo>
                <a:lnTo>
                  <a:pt x="2221" y="15"/>
                </a:lnTo>
                <a:close/>
                <a:moveTo>
                  <a:pt x="0" y="20245"/>
                </a:moveTo>
                <a:lnTo>
                  <a:pt x="0" y="21595"/>
                </a:lnTo>
                <a:lnTo>
                  <a:pt x="21525" y="21595"/>
                </a:lnTo>
                <a:lnTo>
                  <a:pt x="21525" y="20245"/>
                </a:lnTo>
                <a:lnTo>
                  <a:pt x="0" y="20245"/>
                </a:lnTo>
                <a:close/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1" name="Connection Line"/>
          <p:cNvSpPr/>
          <p:nvPr/>
        </p:nvSpPr>
        <p:spPr>
          <a:xfrm>
            <a:off x="10106984" y="6705658"/>
            <a:ext cx="953684" cy="41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05" extrusionOk="0">
                <a:moveTo>
                  <a:pt x="0" y="72"/>
                </a:moveTo>
                <a:cubicBezTo>
                  <a:pt x="11554" y="-795"/>
                  <a:pt x="18754" y="6116"/>
                  <a:pt x="21600" y="20805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76" name="partner B also working on hw.py, without wifi"/>
          <p:cNvSpPr txBox="1"/>
          <p:nvPr/>
        </p:nvSpPr>
        <p:spPr>
          <a:xfrm>
            <a:off x="9951441" y="7109000"/>
            <a:ext cx="2722708" cy="1189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partner B</a:t>
            </a:r>
            <a:r>
              <a:t> also working on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hw.py</a:t>
            </a:r>
            <a:r>
              <a:t>, </a:t>
            </a:r>
            <a:r>
              <a:rPr u="sng"/>
              <a:t>without wifi</a:t>
            </a:r>
          </a:p>
        </p:txBody>
      </p:sp>
      <p:sp>
        <p:nvSpPr>
          <p:cNvPr id="177" name="Apartment Building"/>
          <p:cNvSpPr/>
          <p:nvPr/>
        </p:nvSpPr>
        <p:spPr>
          <a:xfrm>
            <a:off x="8361643" y="4760205"/>
            <a:ext cx="1519194" cy="12049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535"/>
                </a:lnTo>
                <a:lnTo>
                  <a:pt x="651" y="1535"/>
                </a:lnTo>
                <a:lnTo>
                  <a:pt x="651" y="18128"/>
                </a:lnTo>
                <a:lnTo>
                  <a:pt x="7648" y="18128"/>
                </a:lnTo>
                <a:lnTo>
                  <a:pt x="7648" y="18831"/>
                </a:lnTo>
                <a:lnTo>
                  <a:pt x="651" y="18831"/>
                </a:lnTo>
                <a:lnTo>
                  <a:pt x="651" y="21600"/>
                </a:lnTo>
                <a:lnTo>
                  <a:pt x="6775" y="21600"/>
                </a:lnTo>
                <a:lnTo>
                  <a:pt x="8773" y="21600"/>
                </a:lnTo>
                <a:lnTo>
                  <a:pt x="9152" y="21600"/>
                </a:lnTo>
                <a:lnTo>
                  <a:pt x="9152" y="18128"/>
                </a:lnTo>
                <a:lnTo>
                  <a:pt x="10545" y="18128"/>
                </a:lnTo>
                <a:lnTo>
                  <a:pt x="10545" y="21600"/>
                </a:lnTo>
                <a:lnTo>
                  <a:pt x="11148" y="21600"/>
                </a:lnTo>
                <a:lnTo>
                  <a:pt x="11148" y="18128"/>
                </a:lnTo>
                <a:lnTo>
                  <a:pt x="12549" y="18128"/>
                </a:lnTo>
                <a:lnTo>
                  <a:pt x="12549" y="21600"/>
                </a:lnTo>
                <a:lnTo>
                  <a:pt x="12829" y="21600"/>
                </a:lnTo>
                <a:lnTo>
                  <a:pt x="14896" y="21600"/>
                </a:lnTo>
                <a:lnTo>
                  <a:pt x="20950" y="21600"/>
                </a:lnTo>
                <a:lnTo>
                  <a:pt x="20950" y="18831"/>
                </a:lnTo>
                <a:lnTo>
                  <a:pt x="13969" y="18831"/>
                </a:lnTo>
                <a:lnTo>
                  <a:pt x="13969" y="18128"/>
                </a:lnTo>
                <a:lnTo>
                  <a:pt x="20950" y="18128"/>
                </a:lnTo>
                <a:lnTo>
                  <a:pt x="20950" y="1535"/>
                </a:lnTo>
                <a:lnTo>
                  <a:pt x="21600" y="1535"/>
                </a:lnTo>
                <a:lnTo>
                  <a:pt x="21600" y="0"/>
                </a:lnTo>
                <a:lnTo>
                  <a:pt x="12178" y="0"/>
                </a:lnTo>
                <a:lnTo>
                  <a:pt x="12178" y="1535"/>
                </a:lnTo>
                <a:lnTo>
                  <a:pt x="12829" y="1535"/>
                </a:lnTo>
                <a:lnTo>
                  <a:pt x="12829" y="4086"/>
                </a:lnTo>
                <a:lnTo>
                  <a:pt x="8773" y="4086"/>
                </a:lnTo>
                <a:lnTo>
                  <a:pt x="8773" y="1535"/>
                </a:lnTo>
                <a:lnTo>
                  <a:pt x="9424" y="1535"/>
                </a:lnTo>
                <a:lnTo>
                  <a:pt x="9424" y="0"/>
                </a:lnTo>
                <a:lnTo>
                  <a:pt x="0" y="0"/>
                </a:lnTo>
                <a:close/>
                <a:moveTo>
                  <a:pt x="1764" y="1535"/>
                </a:moveTo>
                <a:lnTo>
                  <a:pt x="2746" y="1535"/>
                </a:lnTo>
                <a:lnTo>
                  <a:pt x="2746" y="3819"/>
                </a:lnTo>
                <a:lnTo>
                  <a:pt x="1764" y="3819"/>
                </a:lnTo>
                <a:lnTo>
                  <a:pt x="1764" y="1535"/>
                </a:lnTo>
                <a:close/>
                <a:moveTo>
                  <a:pt x="4216" y="1535"/>
                </a:moveTo>
                <a:lnTo>
                  <a:pt x="5196" y="1535"/>
                </a:lnTo>
                <a:lnTo>
                  <a:pt x="5196" y="3819"/>
                </a:lnTo>
                <a:lnTo>
                  <a:pt x="4216" y="3819"/>
                </a:lnTo>
                <a:lnTo>
                  <a:pt x="4216" y="1535"/>
                </a:lnTo>
                <a:close/>
                <a:moveTo>
                  <a:pt x="6666" y="1535"/>
                </a:moveTo>
                <a:lnTo>
                  <a:pt x="7648" y="1535"/>
                </a:lnTo>
                <a:lnTo>
                  <a:pt x="7648" y="3819"/>
                </a:lnTo>
                <a:lnTo>
                  <a:pt x="6666" y="3819"/>
                </a:lnTo>
                <a:lnTo>
                  <a:pt x="6666" y="1535"/>
                </a:lnTo>
                <a:close/>
                <a:moveTo>
                  <a:pt x="13967" y="1535"/>
                </a:moveTo>
                <a:lnTo>
                  <a:pt x="14949" y="1535"/>
                </a:lnTo>
                <a:lnTo>
                  <a:pt x="14949" y="3819"/>
                </a:lnTo>
                <a:lnTo>
                  <a:pt x="13967" y="3819"/>
                </a:lnTo>
                <a:lnTo>
                  <a:pt x="13967" y="1535"/>
                </a:lnTo>
                <a:close/>
                <a:moveTo>
                  <a:pt x="16419" y="1535"/>
                </a:moveTo>
                <a:lnTo>
                  <a:pt x="17399" y="1535"/>
                </a:lnTo>
                <a:lnTo>
                  <a:pt x="17399" y="3819"/>
                </a:lnTo>
                <a:lnTo>
                  <a:pt x="16419" y="3819"/>
                </a:lnTo>
                <a:lnTo>
                  <a:pt x="16419" y="1535"/>
                </a:lnTo>
                <a:close/>
                <a:moveTo>
                  <a:pt x="18870" y="1535"/>
                </a:moveTo>
                <a:lnTo>
                  <a:pt x="19852" y="1535"/>
                </a:lnTo>
                <a:lnTo>
                  <a:pt x="19852" y="3819"/>
                </a:lnTo>
                <a:lnTo>
                  <a:pt x="18870" y="3819"/>
                </a:lnTo>
                <a:lnTo>
                  <a:pt x="18870" y="1535"/>
                </a:lnTo>
                <a:close/>
                <a:moveTo>
                  <a:pt x="1764" y="5829"/>
                </a:moveTo>
                <a:lnTo>
                  <a:pt x="2746" y="5829"/>
                </a:lnTo>
                <a:lnTo>
                  <a:pt x="2746" y="8112"/>
                </a:lnTo>
                <a:lnTo>
                  <a:pt x="1764" y="8112"/>
                </a:lnTo>
                <a:lnTo>
                  <a:pt x="1764" y="5829"/>
                </a:lnTo>
                <a:close/>
                <a:moveTo>
                  <a:pt x="4216" y="5829"/>
                </a:moveTo>
                <a:lnTo>
                  <a:pt x="5196" y="5829"/>
                </a:lnTo>
                <a:lnTo>
                  <a:pt x="5196" y="8112"/>
                </a:lnTo>
                <a:lnTo>
                  <a:pt x="4216" y="8112"/>
                </a:lnTo>
                <a:lnTo>
                  <a:pt x="4216" y="5829"/>
                </a:lnTo>
                <a:close/>
                <a:moveTo>
                  <a:pt x="6666" y="5829"/>
                </a:moveTo>
                <a:lnTo>
                  <a:pt x="7648" y="5829"/>
                </a:lnTo>
                <a:lnTo>
                  <a:pt x="7648" y="8112"/>
                </a:lnTo>
                <a:lnTo>
                  <a:pt x="6666" y="8112"/>
                </a:lnTo>
                <a:lnTo>
                  <a:pt x="6666" y="5829"/>
                </a:lnTo>
                <a:close/>
                <a:moveTo>
                  <a:pt x="9152" y="5829"/>
                </a:moveTo>
                <a:lnTo>
                  <a:pt x="10134" y="5829"/>
                </a:lnTo>
                <a:lnTo>
                  <a:pt x="10134" y="8112"/>
                </a:lnTo>
                <a:lnTo>
                  <a:pt x="9152" y="8112"/>
                </a:lnTo>
                <a:lnTo>
                  <a:pt x="9152" y="5829"/>
                </a:lnTo>
                <a:close/>
                <a:moveTo>
                  <a:pt x="11567" y="5829"/>
                </a:moveTo>
                <a:lnTo>
                  <a:pt x="12549" y="5829"/>
                </a:lnTo>
                <a:lnTo>
                  <a:pt x="12549" y="8112"/>
                </a:lnTo>
                <a:lnTo>
                  <a:pt x="11567" y="8112"/>
                </a:lnTo>
                <a:lnTo>
                  <a:pt x="11567" y="5829"/>
                </a:lnTo>
                <a:close/>
                <a:moveTo>
                  <a:pt x="13967" y="5829"/>
                </a:moveTo>
                <a:lnTo>
                  <a:pt x="14949" y="5829"/>
                </a:lnTo>
                <a:lnTo>
                  <a:pt x="14949" y="8112"/>
                </a:lnTo>
                <a:lnTo>
                  <a:pt x="13967" y="8112"/>
                </a:lnTo>
                <a:lnTo>
                  <a:pt x="13967" y="5829"/>
                </a:lnTo>
                <a:close/>
                <a:moveTo>
                  <a:pt x="16419" y="5829"/>
                </a:moveTo>
                <a:lnTo>
                  <a:pt x="17399" y="5829"/>
                </a:lnTo>
                <a:lnTo>
                  <a:pt x="17399" y="8112"/>
                </a:lnTo>
                <a:lnTo>
                  <a:pt x="16419" y="8112"/>
                </a:lnTo>
                <a:lnTo>
                  <a:pt x="16419" y="5829"/>
                </a:lnTo>
                <a:close/>
                <a:moveTo>
                  <a:pt x="18870" y="5829"/>
                </a:moveTo>
                <a:lnTo>
                  <a:pt x="19852" y="5829"/>
                </a:lnTo>
                <a:lnTo>
                  <a:pt x="19852" y="8112"/>
                </a:lnTo>
                <a:lnTo>
                  <a:pt x="18870" y="8112"/>
                </a:lnTo>
                <a:lnTo>
                  <a:pt x="18870" y="5829"/>
                </a:lnTo>
                <a:close/>
                <a:moveTo>
                  <a:pt x="1764" y="10122"/>
                </a:moveTo>
                <a:lnTo>
                  <a:pt x="2746" y="10122"/>
                </a:lnTo>
                <a:lnTo>
                  <a:pt x="2746" y="12408"/>
                </a:lnTo>
                <a:lnTo>
                  <a:pt x="1764" y="12408"/>
                </a:lnTo>
                <a:lnTo>
                  <a:pt x="1764" y="10122"/>
                </a:lnTo>
                <a:close/>
                <a:moveTo>
                  <a:pt x="4216" y="10122"/>
                </a:moveTo>
                <a:lnTo>
                  <a:pt x="5196" y="10122"/>
                </a:lnTo>
                <a:lnTo>
                  <a:pt x="5196" y="12408"/>
                </a:lnTo>
                <a:lnTo>
                  <a:pt x="4216" y="12408"/>
                </a:lnTo>
                <a:lnTo>
                  <a:pt x="4216" y="10122"/>
                </a:lnTo>
                <a:close/>
                <a:moveTo>
                  <a:pt x="6666" y="10122"/>
                </a:moveTo>
                <a:lnTo>
                  <a:pt x="7648" y="10122"/>
                </a:lnTo>
                <a:lnTo>
                  <a:pt x="7648" y="12408"/>
                </a:lnTo>
                <a:lnTo>
                  <a:pt x="6666" y="12408"/>
                </a:lnTo>
                <a:lnTo>
                  <a:pt x="6666" y="10122"/>
                </a:lnTo>
                <a:close/>
                <a:moveTo>
                  <a:pt x="9152" y="10122"/>
                </a:moveTo>
                <a:lnTo>
                  <a:pt x="10134" y="10122"/>
                </a:lnTo>
                <a:lnTo>
                  <a:pt x="10134" y="12408"/>
                </a:lnTo>
                <a:lnTo>
                  <a:pt x="9152" y="12408"/>
                </a:lnTo>
                <a:lnTo>
                  <a:pt x="9152" y="10122"/>
                </a:lnTo>
                <a:close/>
                <a:moveTo>
                  <a:pt x="11567" y="10122"/>
                </a:moveTo>
                <a:lnTo>
                  <a:pt x="12549" y="10122"/>
                </a:lnTo>
                <a:lnTo>
                  <a:pt x="12549" y="12408"/>
                </a:lnTo>
                <a:lnTo>
                  <a:pt x="11567" y="12408"/>
                </a:lnTo>
                <a:lnTo>
                  <a:pt x="11567" y="10122"/>
                </a:lnTo>
                <a:close/>
                <a:moveTo>
                  <a:pt x="13967" y="10122"/>
                </a:moveTo>
                <a:lnTo>
                  <a:pt x="14949" y="10122"/>
                </a:lnTo>
                <a:lnTo>
                  <a:pt x="14949" y="12408"/>
                </a:lnTo>
                <a:lnTo>
                  <a:pt x="13967" y="12408"/>
                </a:lnTo>
                <a:lnTo>
                  <a:pt x="13967" y="10122"/>
                </a:lnTo>
                <a:close/>
                <a:moveTo>
                  <a:pt x="16419" y="10122"/>
                </a:moveTo>
                <a:lnTo>
                  <a:pt x="17399" y="10122"/>
                </a:lnTo>
                <a:lnTo>
                  <a:pt x="17399" y="12408"/>
                </a:lnTo>
                <a:lnTo>
                  <a:pt x="16419" y="12408"/>
                </a:lnTo>
                <a:lnTo>
                  <a:pt x="16419" y="10122"/>
                </a:lnTo>
                <a:close/>
                <a:moveTo>
                  <a:pt x="18870" y="10122"/>
                </a:moveTo>
                <a:lnTo>
                  <a:pt x="19852" y="10122"/>
                </a:lnTo>
                <a:lnTo>
                  <a:pt x="19852" y="12408"/>
                </a:lnTo>
                <a:lnTo>
                  <a:pt x="18870" y="12408"/>
                </a:lnTo>
                <a:lnTo>
                  <a:pt x="18870" y="10122"/>
                </a:lnTo>
                <a:close/>
                <a:moveTo>
                  <a:pt x="1764" y="14418"/>
                </a:moveTo>
                <a:lnTo>
                  <a:pt x="2746" y="14418"/>
                </a:lnTo>
                <a:lnTo>
                  <a:pt x="2746" y="16701"/>
                </a:lnTo>
                <a:lnTo>
                  <a:pt x="1764" y="16701"/>
                </a:lnTo>
                <a:lnTo>
                  <a:pt x="1764" y="14418"/>
                </a:lnTo>
                <a:close/>
                <a:moveTo>
                  <a:pt x="4216" y="14418"/>
                </a:moveTo>
                <a:lnTo>
                  <a:pt x="5196" y="14418"/>
                </a:lnTo>
                <a:lnTo>
                  <a:pt x="5196" y="16701"/>
                </a:lnTo>
                <a:lnTo>
                  <a:pt x="4216" y="16701"/>
                </a:lnTo>
                <a:lnTo>
                  <a:pt x="4216" y="14418"/>
                </a:lnTo>
                <a:close/>
                <a:moveTo>
                  <a:pt x="6666" y="14418"/>
                </a:moveTo>
                <a:lnTo>
                  <a:pt x="7648" y="14418"/>
                </a:lnTo>
                <a:lnTo>
                  <a:pt x="7648" y="16701"/>
                </a:lnTo>
                <a:lnTo>
                  <a:pt x="6666" y="16701"/>
                </a:lnTo>
                <a:lnTo>
                  <a:pt x="6666" y="14418"/>
                </a:lnTo>
                <a:close/>
                <a:moveTo>
                  <a:pt x="9152" y="14418"/>
                </a:moveTo>
                <a:lnTo>
                  <a:pt x="10134" y="14418"/>
                </a:lnTo>
                <a:lnTo>
                  <a:pt x="10134" y="16701"/>
                </a:lnTo>
                <a:lnTo>
                  <a:pt x="9152" y="16701"/>
                </a:lnTo>
                <a:lnTo>
                  <a:pt x="9152" y="14418"/>
                </a:lnTo>
                <a:close/>
                <a:moveTo>
                  <a:pt x="11567" y="14418"/>
                </a:moveTo>
                <a:lnTo>
                  <a:pt x="12549" y="14418"/>
                </a:lnTo>
                <a:lnTo>
                  <a:pt x="12549" y="16701"/>
                </a:lnTo>
                <a:lnTo>
                  <a:pt x="11567" y="16701"/>
                </a:lnTo>
                <a:lnTo>
                  <a:pt x="11567" y="14418"/>
                </a:lnTo>
                <a:close/>
                <a:moveTo>
                  <a:pt x="13967" y="14418"/>
                </a:moveTo>
                <a:lnTo>
                  <a:pt x="14949" y="14418"/>
                </a:lnTo>
                <a:lnTo>
                  <a:pt x="14949" y="16701"/>
                </a:lnTo>
                <a:lnTo>
                  <a:pt x="13967" y="16701"/>
                </a:lnTo>
                <a:lnTo>
                  <a:pt x="13967" y="14418"/>
                </a:lnTo>
                <a:close/>
                <a:moveTo>
                  <a:pt x="16419" y="14418"/>
                </a:moveTo>
                <a:lnTo>
                  <a:pt x="17399" y="14418"/>
                </a:lnTo>
                <a:lnTo>
                  <a:pt x="17399" y="16701"/>
                </a:lnTo>
                <a:lnTo>
                  <a:pt x="16419" y="16701"/>
                </a:lnTo>
                <a:lnTo>
                  <a:pt x="16419" y="14418"/>
                </a:lnTo>
                <a:close/>
                <a:moveTo>
                  <a:pt x="18870" y="14418"/>
                </a:moveTo>
                <a:lnTo>
                  <a:pt x="19852" y="14418"/>
                </a:lnTo>
                <a:lnTo>
                  <a:pt x="19852" y="16701"/>
                </a:lnTo>
                <a:lnTo>
                  <a:pt x="18870" y="16701"/>
                </a:lnTo>
                <a:lnTo>
                  <a:pt x="18870" y="14418"/>
                </a:lnTo>
                <a:close/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2" name="Connection Line"/>
          <p:cNvSpPr/>
          <p:nvPr/>
        </p:nvSpPr>
        <p:spPr>
          <a:xfrm>
            <a:off x="9918078" y="5001222"/>
            <a:ext cx="953683" cy="413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05" extrusionOk="0">
                <a:moveTo>
                  <a:pt x="0" y="72"/>
                </a:moveTo>
                <a:cubicBezTo>
                  <a:pt x="11554" y="-795"/>
                  <a:pt x="18754" y="6116"/>
                  <a:pt x="21600" y="20805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79" name="partner A working on hw.py at school"/>
          <p:cNvSpPr txBox="1"/>
          <p:nvPr/>
        </p:nvSpPr>
        <p:spPr>
          <a:xfrm>
            <a:off x="9951441" y="5411249"/>
            <a:ext cx="2722708" cy="83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partner A</a:t>
            </a:r>
            <a:r>
              <a:t> working on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hw.py</a:t>
            </a:r>
            <a:r>
              <a:t> at school</a:t>
            </a:r>
          </a:p>
        </p:txBody>
      </p:sp>
      <p:sp>
        <p:nvSpPr>
          <p:cNvPr id="180" name="what happens when the plane lands?"/>
          <p:cNvSpPr txBox="1"/>
          <p:nvPr/>
        </p:nvSpPr>
        <p:spPr>
          <a:xfrm>
            <a:off x="7956505" y="8536959"/>
            <a:ext cx="48884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what happens when the plane lands?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Exampl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Example</a:t>
            </a:r>
          </a:p>
        </p:txBody>
      </p:sp>
      <p:sp>
        <p:nvSpPr>
          <p:cNvPr id="185" name="Line"/>
          <p:cNvSpPr/>
          <p:nvPr/>
        </p:nvSpPr>
        <p:spPr>
          <a:xfrm>
            <a:off x="952500" y="5306029"/>
            <a:ext cx="11099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6" name="time"/>
          <p:cNvSpPr txBox="1"/>
          <p:nvPr/>
        </p:nvSpPr>
        <p:spPr>
          <a:xfrm>
            <a:off x="6485076" y="5337208"/>
            <a:ext cx="6636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187" name="Rounded Rectangle"/>
          <p:cNvSpPr/>
          <p:nvPr/>
        </p:nvSpPr>
        <p:spPr>
          <a:xfrm>
            <a:off x="2811966" y="2122596"/>
            <a:ext cx="2421844" cy="2773383"/>
          </a:xfrm>
          <a:prstGeom prst="roundRect">
            <a:avLst>
              <a:gd name="adj" fmla="val 12101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188" name="Rounded Rectangle"/>
          <p:cNvSpPr/>
          <p:nvPr/>
        </p:nvSpPr>
        <p:spPr>
          <a:xfrm>
            <a:off x="5571517" y="2122596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189" name="Rounded Rectangle"/>
          <p:cNvSpPr/>
          <p:nvPr/>
        </p:nvSpPr>
        <p:spPr>
          <a:xfrm>
            <a:off x="8432029" y="2122596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190" name="Line"/>
          <p:cNvSpPr/>
          <p:nvPr/>
        </p:nvSpPr>
        <p:spPr>
          <a:xfrm flipH="1">
            <a:off x="5199774" y="3594863"/>
            <a:ext cx="36154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1" name="Line"/>
          <p:cNvSpPr/>
          <p:nvPr/>
        </p:nvSpPr>
        <p:spPr>
          <a:xfrm flipH="1">
            <a:off x="8057274" y="3594863"/>
            <a:ext cx="36154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2" name="print(&quot;hi&quot;)"/>
          <p:cNvSpPr/>
          <p:nvPr/>
        </p:nvSpPr>
        <p:spPr>
          <a:xfrm>
            <a:off x="3021002" y="2768701"/>
            <a:ext cx="2003773" cy="95615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 algn="l">
              <a:defRPr sz="2000" b="0"/>
            </a:lvl1pPr>
          </a:lstStyle>
          <a:p>
            <a:r>
              <a:t>print("hi")</a:t>
            </a:r>
          </a:p>
        </p:txBody>
      </p:sp>
      <p:sp>
        <p:nvSpPr>
          <p:cNvPr id="193" name="hello.py"/>
          <p:cNvSpPr txBox="1"/>
          <p:nvPr/>
        </p:nvSpPr>
        <p:spPr>
          <a:xfrm>
            <a:off x="3009679" y="2289547"/>
            <a:ext cx="10474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hello.py</a:t>
            </a:r>
          </a:p>
        </p:txBody>
      </p:sp>
      <p:sp>
        <p:nvSpPr>
          <p:cNvPr id="194" name="print(&quot;hello&quot;)…"/>
          <p:cNvSpPr/>
          <p:nvPr/>
        </p:nvSpPr>
        <p:spPr>
          <a:xfrm>
            <a:off x="5815002" y="2768701"/>
            <a:ext cx="2003773" cy="95615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algn="l">
              <a:defRPr sz="2000" b="0"/>
            </a:pPr>
            <a:r>
              <a:t>print("hello")</a:t>
            </a:r>
          </a:p>
          <a:p>
            <a:pPr algn="l">
              <a:defRPr sz="2000" b="0"/>
            </a:pPr>
            <a:r>
              <a:t>print("world")</a:t>
            </a:r>
          </a:p>
        </p:txBody>
      </p:sp>
      <p:sp>
        <p:nvSpPr>
          <p:cNvPr id="195" name="hello.py"/>
          <p:cNvSpPr txBox="1"/>
          <p:nvPr/>
        </p:nvSpPr>
        <p:spPr>
          <a:xfrm>
            <a:off x="5803679" y="2289547"/>
            <a:ext cx="10474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hello.py</a:t>
            </a:r>
          </a:p>
        </p:txBody>
      </p:sp>
      <p:sp>
        <p:nvSpPr>
          <p:cNvPr id="196" name="import dog…"/>
          <p:cNvSpPr/>
          <p:nvPr/>
        </p:nvSpPr>
        <p:spPr>
          <a:xfrm>
            <a:off x="8736002" y="2629001"/>
            <a:ext cx="2003773" cy="760253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algn="l">
              <a:defRPr sz="2000" b="0"/>
            </a:pPr>
            <a:r>
              <a:t>import dog</a:t>
            </a:r>
          </a:p>
          <a:p>
            <a:pPr algn="l">
              <a:defRPr sz="2000" b="0"/>
            </a:pPr>
            <a:r>
              <a:t>dog.bark()</a:t>
            </a:r>
          </a:p>
        </p:txBody>
      </p:sp>
      <p:sp>
        <p:nvSpPr>
          <p:cNvPr id="197" name="hello.py"/>
          <p:cNvSpPr txBox="1"/>
          <p:nvPr/>
        </p:nvSpPr>
        <p:spPr>
          <a:xfrm>
            <a:off x="8724679" y="2149847"/>
            <a:ext cx="10474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hello.py</a:t>
            </a:r>
          </a:p>
        </p:txBody>
      </p:sp>
      <p:sp>
        <p:nvSpPr>
          <p:cNvPr id="198" name="def bark():…"/>
          <p:cNvSpPr/>
          <p:nvPr/>
        </p:nvSpPr>
        <p:spPr>
          <a:xfrm>
            <a:off x="8736002" y="4000601"/>
            <a:ext cx="2003773" cy="760253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algn="l">
              <a:defRPr sz="2000" b="0"/>
            </a:pPr>
            <a:r>
              <a:t>def bark():</a:t>
            </a:r>
          </a:p>
          <a:p>
            <a:pPr algn="l">
              <a:defRPr sz="2000" b="0"/>
            </a:pPr>
            <a:r>
              <a:t>   print("bark"*10)</a:t>
            </a:r>
          </a:p>
        </p:txBody>
      </p:sp>
      <p:sp>
        <p:nvSpPr>
          <p:cNvPr id="199" name="dog.py"/>
          <p:cNvSpPr txBox="1"/>
          <p:nvPr/>
        </p:nvSpPr>
        <p:spPr>
          <a:xfrm>
            <a:off x="8714464" y="3510777"/>
            <a:ext cx="9099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dog.py</a:t>
            </a:r>
          </a:p>
        </p:txBody>
      </p:sp>
      <p:sp>
        <p:nvSpPr>
          <p:cNvPr id="200" name="add file"/>
          <p:cNvSpPr txBox="1"/>
          <p:nvPr/>
        </p:nvSpPr>
        <p:spPr>
          <a:xfrm>
            <a:off x="3414096" y="1559632"/>
            <a:ext cx="10020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add file</a:t>
            </a:r>
          </a:p>
        </p:txBody>
      </p:sp>
      <p:sp>
        <p:nvSpPr>
          <p:cNvPr id="201" name="edit file"/>
          <p:cNvSpPr txBox="1"/>
          <p:nvPr/>
        </p:nvSpPr>
        <p:spPr>
          <a:xfrm>
            <a:off x="6299934" y="1559632"/>
            <a:ext cx="103391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edit file</a:t>
            </a:r>
          </a:p>
        </p:txBody>
      </p:sp>
      <p:sp>
        <p:nvSpPr>
          <p:cNvPr id="202" name="edit+add"/>
          <p:cNvSpPr txBox="1"/>
          <p:nvPr/>
        </p:nvSpPr>
        <p:spPr>
          <a:xfrm>
            <a:off x="9093504" y="1489782"/>
            <a:ext cx="11998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edit+add</a:t>
            </a:r>
          </a:p>
        </p:txBody>
      </p:sp>
      <p:sp>
        <p:nvSpPr>
          <p:cNvPr id="203" name="commits:"/>
          <p:cNvSpPr txBox="1"/>
          <p:nvPr/>
        </p:nvSpPr>
        <p:spPr>
          <a:xfrm>
            <a:off x="1242210" y="3280687"/>
            <a:ext cx="12384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commits:</a:t>
            </a:r>
          </a:p>
        </p:txBody>
      </p:sp>
      <p:sp>
        <p:nvSpPr>
          <p:cNvPr id="204" name="at any point in time,…"/>
          <p:cNvSpPr txBox="1"/>
          <p:nvPr/>
        </p:nvSpPr>
        <p:spPr>
          <a:xfrm>
            <a:off x="7811722" y="6495332"/>
            <a:ext cx="376341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at any point in time,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just see one version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of the files on your computer</a:t>
            </a:r>
          </a:p>
        </p:txBody>
      </p:sp>
      <p:sp>
        <p:nvSpPr>
          <p:cNvPr id="205" name="Line"/>
          <p:cNvSpPr/>
          <p:nvPr/>
        </p:nvSpPr>
        <p:spPr>
          <a:xfrm flipV="1">
            <a:off x="9644390" y="4926926"/>
            <a:ext cx="1" cy="157208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Use case 1: troubleshooting discovered bu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1: troubleshooting discovered bug</a:t>
            </a:r>
          </a:p>
        </p:txBody>
      </p:sp>
      <p:sp>
        <p:nvSpPr>
          <p:cNvPr id="208" name="Line"/>
          <p:cNvSpPr/>
          <p:nvPr/>
        </p:nvSpPr>
        <p:spPr>
          <a:xfrm>
            <a:off x="970855" y="5740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9" name="time"/>
          <p:cNvSpPr txBox="1"/>
          <p:nvPr/>
        </p:nvSpPr>
        <p:spPr>
          <a:xfrm>
            <a:off x="6170587" y="5872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210" name="Rounded Rectangle"/>
          <p:cNvSpPr/>
          <p:nvPr/>
        </p:nvSpPr>
        <p:spPr>
          <a:xfrm>
            <a:off x="950230" y="2464828"/>
            <a:ext cx="2421844" cy="2773383"/>
          </a:xfrm>
          <a:prstGeom prst="roundRect">
            <a:avLst>
              <a:gd name="adj" fmla="val 12101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11" name="commit 1…"/>
          <p:cNvSpPr txBox="1"/>
          <p:nvPr/>
        </p:nvSpPr>
        <p:spPr>
          <a:xfrm>
            <a:off x="1044841" y="2744821"/>
            <a:ext cx="176971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1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first version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Meena</a:t>
            </a:r>
            <a:endParaRPr dirty="0"/>
          </a:p>
        </p:txBody>
      </p:sp>
      <p:sp>
        <p:nvSpPr>
          <p:cNvPr id="212" name="Rounded Rectangle"/>
          <p:cNvSpPr/>
          <p:nvPr/>
        </p:nvSpPr>
        <p:spPr>
          <a:xfrm>
            <a:off x="3709780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13" name="commit 2…"/>
          <p:cNvSpPr txBox="1"/>
          <p:nvPr/>
        </p:nvSpPr>
        <p:spPr>
          <a:xfrm>
            <a:off x="3804392" y="2744821"/>
            <a:ext cx="190757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2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upgrade light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Meena</a:t>
            </a:r>
            <a:endParaRPr dirty="0"/>
          </a:p>
        </p:txBody>
      </p:sp>
      <p:sp>
        <p:nvSpPr>
          <p:cNvPr id="214" name="Rounded Rectangle"/>
          <p:cNvSpPr/>
          <p:nvPr/>
        </p:nvSpPr>
        <p:spPr>
          <a:xfrm>
            <a:off x="6570292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15" name="commit 3…"/>
          <p:cNvSpPr txBox="1"/>
          <p:nvPr/>
        </p:nvSpPr>
        <p:spPr>
          <a:xfrm>
            <a:off x="6664904" y="2744821"/>
            <a:ext cx="179215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3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save energy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 err="1"/>
              <a:t>Yiyin</a:t>
            </a:r>
            <a:endParaRPr dirty="0"/>
          </a:p>
        </p:txBody>
      </p:sp>
      <p:sp>
        <p:nvSpPr>
          <p:cNvPr id="216" name="Light Bulb"/>
          <p:cNvSpPr/>
          <p:nvPr/>
        </p:nvSpPr>
        <p:spPr>
          <a:xfrm>
            <a:off x="4183972" y="4054477"/>
            <a:ext cx="520401" cy="902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7" name="Ladybug"/>
          <p:cNvSpPr/>
          <p:nvPr/>
        </p:nvSpPr>
        <p:spPr>
          <a:xfrm>
            <a:off x="5009009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8" name="Ladybug"/>
          <p:cNvSpPr/>
          <p:nvPr/>
        </p:nvSpPr>
        <p:spPr>
          <a:xfrm>
            <a:off x="7768495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9" name="Candle"/>
          <p:cNvSpPr/>
          <p:nvPr/>
        </p:nvSpPr>
        <p:spPr>
          <a:xfrm>
            <a:off x="1188117" y="3995552"/>
            <a:ext cx="453774" cy="102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0447" y="0"/>
                </a:moveTo>
                <a:cubicBezTo>
                  <a:pt x="10654" y="1112"/>
                  <a:pt x="8737" y="1133"/>
                  <a:pt x="8737" y="2024"/>
                </a:cubicBezTo>
                <a:cubicBezTo>
                  <a:pt x="8737" y="2402"/>
                  <a:pt x="9149" y="2748"/>
                  <a:pt x="9841" y="3044"/>
                </a:cubicBezTo>
                <a:cubicBezTo>
                  <a:pt x="9841" y="3034"/>
                  <a:pt x="9841" y="3023"/>
                  <a:pt x="9841" y="3012"/>
                </a:cubicBezTo>
                <a:cubicBezTo>
                  <a:pt x="9841" y="2618"/>
                  <a:pt x="10206" y="2261"/>
                  <a:pt x="10789" y="2007"/>
                </a:cubicBezTo>
                <a:cubicBezTo>
                  <a:pt x="11371" y="2261"/>
                  <a:pt x="11737" y="2618"/>
                  <a:pt x="11737" y="3012"/>
                </a:cubicBezTo>
                <a:cubicBezTo>
                  <a:pt x="11737" y="3023"/>
                  <a:pt x="11737" y="3034"/>
                  <a:pt x="11737" y="3044"/>
                </a:cubicBezTo>
                <a:cubicBezTo>
                  <a:pt x="12440" y="2753"/>
                  <a:pt x="12840" y="2402"/>
                  <a:pt x="12840" y="2024"/>
                </a:cubicBezTo>
                <a:cubicBezTo>
                  <a:pt x="12852" y="1387"/>
                  <a:pt x="12292" y="551"/>
                  <a:pt x="10447" y="0"/>
                </a:cubicBezTo>
                <a:close/>
                <a:moveTo>
                  <a:pt x="10303" y="3390"/>
                </a:moveTo>
                <a:lnTo>
                  <a:pt x="10303" y="4578"/>
                </a:lnTo>
                <a:lnTo>
                  <a:pt x="815" y="7016"/>
                </a:lnTo>
                <a:cubicBezTo>
                  <a:pt x="318" y="7146"/>
                  <a:pt x="0" y="7383"/>
                  <a:pt x="0" y="7642"/>
                </a:cubicBezTo>
                <a:cubicBezTo>
                  <a:pt x="0" y="7642"/>
                  <a:pt x="0" y="21195"/>
                  <a:pt x="0" y="21422"/>
                </a:cubicBezTo>
                <a:cubicBezTo>
                  <a:pt x="0" y="21600"/>
                  <a:pt x="315" y="21599"/>
                  <a:pt x="315" y="21599"/>
                </a:cubicBezTo>
                <a:lnTo>
                  <a:pt x="21346" y="21599"/>
                </a:lnTo>
                <a:cubicBezTo>
                  <a:pt x="21346" y="21599"/>
                  <a:pt x="21600" y="21595"/>
                  <a:pt x="21600" y="21422"/>
                </a:cubicBezTo>
                <a:cubicBezTo>
                  <a:pt x="21600" y="21190"/>
                  <a:pt x="21600" y="7642"/>
                  <a:pt x="21600" y="7642"/>
                </a:cubicBezTo>
                <a:cubicBezTo>
                  <a:pt x="21588" y="7383"/>
                  <a:pt x="21287" y="7146"/>
                  <a:pt x="20777" y="7016"/>
                </a:cubicBezTo>
                <a:lnTo>
                  <a:pt x="11274" y="4578"/>
                </a:lnTo>
                <a:lnTo>
                  <a:pt x="11274" y="3390"/>
                </a:lnTo>
                <a:lnTo>
                  <a:pt x="10303" y="3390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0" name="Light Bulb"/>
          <p:cNvSpPr/>
          <p:nvPr/>
        </p:nvSpPr>
        <p:spPr>
          <a:xfrm>
            <a:off x="7005961" y="3961300"/>
            <a:ext cx="520400" cy="1088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5" h="21560" extrusionOk="0">
                <a:moveTo>
                  <a:pt x="12718" y="5"/>
                </a:moveTo>
                <a:cubicBezTo>
                  <a:pt x="12566" y="11"/>
                  <a:pt x="12413" y="25"/>
                  <a:pt x="12260" y="47"/>
                </a:cubicBezTo>
                <a:lnTo>
                  <a:pt x="1648" y="1579"/>
                </a:lnTo>
                <a:cubicBezTo>
                  <a:pt x="432" y="1755"/>
                  <a:pt x="-264" y="2379"/>
                  <a:pt x="95" y="2974"/>
                </a:cubicBezTo>
                <a:cubicBezTo>
                  <a:pt x="390" y="3463"/>
                  <a:pt x="1304" y="3779"/>
                  <a:pt x="2296" y="3779"/>
                </a:cubicBezTo>
                <a:cubicBezTo>
                  <a:pt x="2511" y="3779"/>
                  <a:pt x="2730" y="3765"/>
                  <a:pt x="2947" y="3734"/>
                </a:cubicBezTo>
                <a:lnTo>
                  <a:pt x="13562" y="2201"/>
                </a:lnTo>
                <a:cubicBezTo>
                  <a:pt x="14778" y="2025"/>
                  <a:pt x="15471" y="1401"/>
                  <a:pt x="15112" y="806"/>
                </a:cubicBezTo>
                <a:cubicBezTo>
                  <a:pt x="14798" y="286"/>
                  <a:pt x="13783" y="-40"/>
                  <a:pt x="12718" y="5"/>
                </a:cubicBezTo>
                <a:close/>
                <a:moveTo>
                  <a:pt x="18602" y="1859"/>
                </a:moveTo>
                <a:cubicBezTo>
                  <a:pt x="18450" y="1865"/>
                  <a:pt x="18295" y="1878"/>
                  <a:pt x="18143" y="1899"/>
                </a:cubicBezTo>
                <a:lnTo>
                  <a:pt x="1789" y="4202"/>
                </a:lnTo>
                <a:cubicBezTo>
                  <a:pt x="571" y="4373"/>
                  <a:pt x="-136" y="4995"/>
                  <a:pt x="215" y="5591"/>
                </a:cubicBezTo>
                <a:cubicBezTo>
                  <a:pt x="505" y="6083"/>
                  <a:pt x="1426" y="6405"/>
                  <a:pt x="2423" y="6405"/>
                </a:cubicBezTo>
                <a:cubicBezTo>
                  <a:pt x="2634" y="6405"/>
                  <a:pt x="2845" y="6389"/>
                  <a:pt x="3057" y="6359"/>
                </a:cubicBezTo>
                <a:lnTo>
                  <a:pt x="19414" y="4059"/>
                </a:lnTo>
                <a:cubicBezTo>
                  <a:pt x="20633" y="3887"/>
                  <a:pt x="21336" y="3265"/>
                  <a:pt x="20985" y="2669"/>
                </a:cubicBezTo>
                <a:cubicBezTo>
                  <a:pt x="20678" y="2148"/>
                  <a:pt x="19665" y="1818"/>
                  <a:pt x="18602" y="1859"/>
                </a:cubicBezTo>
                <a:close/>
                <a:moveTo>
                  <a:pt x="17334" y="4739"/>
                </a:moveTo>
                <a:cubicBezTo>
                  <a:pt x="17182" y="4745"/>
                  <a:pt x="17028" y="4758"/>
                  <a:pt x="16876" y="4779"/>
                </a:cubicBezTo>
                <a:lnTo>
                  <a:pt x="1662" y="6922"/>
                </a:lnTo>
                <a:cubicBezTo>
                  <a:pt x="443" y="7093"/>
                  <a:pt x="-260" y="7716"/>
                  <a:pt x="91" y="8311"/>
                </a:cubicBezTo>
                <a:cubicBezTo>
                  <a:pt x="381" y="8804"/>
                  <a:pt x="1298" y="9123"/>
                  <a:pt x="2296" y="9123"/>
                </a:cubicBezTo>
                <a:cubicBezTo>
                  <a:pt x="2506" y="9123"/>
                  <a:pt x="2721" y="9109"/>
                  <a:pt x="2933" y="9079"/>
                </a:cubicBezTo>
                <a:lnTo>
                  <a:pt x="18147" y="6939"/>
                </a:lnTo>
                <a:cubicBezTo>
                  <a:pt x="19366" y="6767"/>
                  <a:pt x="20068" y="6145"/>
                  <a:pt x="19718" y="5549"/>
                </a:cubicBezTo>
                <a:cubicBezTo>
                  <a:pt x="19410" y="5028"/>
                  <a:pt x="18397" y="4698"/>
                  <a:pt x="17334" y="4739"/>
                </a:cubicBezTo>
                <a:close/>
                <a:moveTo>
                  <a:pt x="17461" y="7420"/>
                </a:moveTo>
                <a:cubicBezTo>
                  <a:pt x="17309" y="7426"/>
                  <a:pt x="17155" y="7441"/>
                  <a:pt x="17003" y="7463"/>
                </a:cubicBezTo>
                <a:lnTo>
                  <a:pt x="1789" y="9603"/>
                </a:lnTo>
                <a:cubicBezTo>
                  <a:pt x="571" y="9775"/>
                  <a:pt x="-136" y="10397"/>
                  <a:pt x="215" y="10993"/>
                </a:cubicBezTo>
                <a:cubicBezTo>
                  <a:pt x="505" y="11485"/>
                  <a:pt x="1426" y="11805"/>
                  <a:pt x="2423" y="11805"/>
                </a:cubicBezTo>
                <a:cubicBezTo>
                  <a:pt x="2634" y="11805"/>
                  <a:pt x="2845" y="11791"/>
                  <a:pt x="3057" y="11761"/>
                </a:cubicBezTo>
                <a:lnTo>
                  <a:pt x="3088" y="11757"/>
                </a:lnTo>
                <a:lnTo>
                  <a:pt x="3088" y="12997"/>
                </a:lnTo>
                <a:lnTo>
                  <a:pt x="1603" y="12997"/>
                </a:lnTo>
                <a:lnTo>
                  <a:pt x="1603" y="14929"/>
                </a:lnTo>
                <a:lnTo>
                  <a:pt x="1603" y="15384"/>
                </a:lnTo>
                <a:lnTo>
                  <a:pt x="3071" y="17745"/>
                </a:lnTo>
                <a:lnTo>
                  <a:pt x="3074" y="17740"/>
                </a:lnTo>
                <a:cubicBezTo>
                  <a:pt x="3092" y="17918"/>
                  <a:pt x="3392" y="18060"/>
                  <a:pt x="3760" y="18060"/>
                </a:cubicBezTo>
                <a:lnTo>
                  <a:pt x="4590" y="18060"/>
                </a:lnTo>
                <a:cubicBezTo>
                  <a:pt x="4587" y="18072"/>
                  <a:pt x="4579" y="18085"/>
                  <a:pt x="4579" y="18097"/>
                </a:cubicBezTo>
                <a:lnTo>
                  <a:pt x="4579" y="18648"/>
                </a:lnTo>
                <a:cubicBezTo>
                  <a:pt x="4579" y="18830"/>
                  <a:pt x="4856" y="18982"/>
                  <a:pt x="5213" y="19010"/>
                </a:cubicBezTo>
                <a:cubicBezTo>
                  <a:pt x="5128" y="19064"/>
                  <a:pt x="5075" y="19130"/>
                  <a:pt x="5075" y="19204"/>
                </a:cubicBezTo>
                <a:lnTo>
                  <a:pt x="5075" y="19687"/>
                </a:lnTo>
                <a:cubicBezTo>
                  <a:pt x="5075" y="19864"/>
                  <a:pt x="5372" y="20009"/>
                  <a:pt x="5733" y="20009"/>
                </a:cubicBezTo>
                <a:lnTo>
                  <a:pt x="5940" y="20009"/>
                </a:lnTo>
                <a:lnTo>
                  <a:pt x="5940" y="20450"/>
                </a:lnTo>
                <a:cubicBezTo>
                  <a:pt x="5940" y="20621"/>
                  <a:pt x="6224" y="20762"/>
                  <a:pt x="6574" y="20762"/>
                </a:cubicBezTo>
                <a:lnTo>
                  <a:pt x="7686" y="20762"/>
                </a:lnTo>
                <a:cubicBezTo>
                  <a:pt x="7803" y="21211"/>
                  <a:pt x="8712" y="21560"/>
                  <a:pt x="9815" y="21560"/>
                </a:cubicBezTo>
                <a:cubicBezTo>
                  <a:pt x="10918" y="21560"/>
                  <a:pt x="11827" y="21211"/>
                  <a:pt x="11944" y="20762"/>
                </a:cubicBezTo>
                <a:lnTo>
                  <a:pt x="13053" y="20762"/>
                </a:lnTo>
                <a:cubicBezTo>
                  <a:pt x="13402" y="20762"/>
                  <a:pt x="13690" y="20621"/>
                  <a:pt x="13690" y="20450"/>
                </a:cubicBezTo>
                <a:lnTo>
                  <a:pt x="13690" y="20009"/>
                </a:lnTo>
                <a:lnTo>
                  <a:pt x="13896" y="20009"/>
                </a:lnTo>
                <a:cubicBezTo>
                  <a:pt x="14258" y="20009"/>
                  <a:pt x="14554" y="19864"/>
                  <a:pt x="14554" y="19687"/>
                </a:cubicBezTo>
                <a:lnTo>
                  <a:pt x="14554" y="19204"/>
                </a:lnTo>
                <a:cubicBezTo>
                  <a:pt x="14554" y="19130"/>
                  <a:pt x="14502" y="19064"/>
                  <a:pt x="14417" y="19010"/>
                </a:cubicBezTo>
                <a:cubicBezTo>
                  <a:pt x="14774" y="18982"/>
                  <a:pt x="15047" y="18830"/>
                  <a:pt x="15047" y="18648"/>
                </a:cubicBezTo>
                <a:lnTo>
                  <a:pt x="15047" y="18097"/>
                </a:lnTo>
                <a:cubicBezTo>
                  <a:pt x="15047" y="18085"/>
                  <a:pt x="15043" y="18072"/>
                  <a:pt x="15040" y="18060"/>
                </a:cubicBezTo>
                <a:lnTo>
                  <a:pt x="15870" y="18060"/>
                </a:lnTo>
                <a:cubicBezTo>
                  <a:pt x="16186" y="18060"/>
                  <a:pt x="16452" y="17954"/>
                  <a:pt x="16531" y="17811"/>
                </a:cubicBezTo>
                <a:lnTo>
                  <a:pt x="16559" y="17853"/>
                </a:lnTo>
                <a:lnTo>
                  <a:pt x="18026" y="15492"/>
                </a:lnTo>
                <a:lnTo>
                  <a:pt x="18026" y="15384"/>
                </a:lnTo>
                <a:lnTo>
                  <a:pt x="18026" y="15037"/>
                </a:lnTo>
                <a:lnTo>
                  <a:pt x="18026" y="12997"/>
                </a:lnTo>
                <a:lnTo>
                  <a:pt x="16611" y="12997"/>
                </a:lnTo>
                <a:lnTo>
                  <a:pt x="16611" y="9854"/>
                </a:lnTo>
                <a:lnTo>
                  <a:pt x="18274" y="9620"/>
                </a:lnTo>
                <a:cubicBezTo>
                  <a:pt x="19493" y="9449"/>
                  <a:pt x="20196" y="8826"/>
                  <a:pt x="19845" y="8231"/>
                </a:cubicBezTo>
                <a:cubicBezTo>
                  <a:pt x="19539" y="7709"/>
                  <a:pt x="18525" y="7379"/>
                  <a:pt x="17461" y="7420"/>
                </a:cubicBezTo>
                <a:close/>
                <a:moveTo>
                  <a:pt x="12019" y="10499"/>
                </a:moveTo>
                <a:lnTo>
                  <a:pt x="12019" y="12997"/>
                </a:lnTo>
                <a:lnTo>
                  <a:pt x="7679" y="12997"/>
                </a:lnTo>
                <a:lnTo>
                  <a:pt x="7679" y="11111"/>
                </a:lnTo>
                <a:lnTo>
                  <a:pt x="12019" y="10499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1" name="Line"/>
          <p:cNvSpPr/>
          <p:nvPr/>
        </p:nvSpPr>
        <p:spPr>
          <a:xfrm flipV="1">
            <a:off x="5075702" y="5364719"/>
            <a:ext cx="350693" cy="176057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2" name="bug introduced…"/>
          <p:cNvSpPr txBox="1"/>
          <p:nvPr/>
        </p:nvSpPr>
        <p:spPr>
          <a:xfrm>
            <a:off x="3922165" y="7122781"/>
            <a:ext cx="233496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bug introduced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along with feature</a:t>
            </a:r>
          </a:p>
        </p:txBody>
      </p:sp>
      <p:sp>
        <p:nvSpPr>
          <p:cNvPr id="223" name="Line"/>
          <p:cNvSpPr/>
          <p:nvPr/>
        </p:nvSpPr>
        <p:spPr>
          <a:xfrm flipV="1">
            <a:off x="9647702" y="5359812"/>
            <a:ext cx="1" cy="1765478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4" name="somebody notices…"/>
          <p:cNvSpPr txBox="1"/>
          <p:nvPr/>
        </p:nvSpPr>
        <p:spPr>
          <a:xfrm>
            <a:off x="8426597" y="7122781"/>
            <a:ext cx="24701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somebody notices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bug after commit 3</a:t>
            </a:r>
          </a:p>
        </p:txBody>
      </p:sp>
      <p:sp>
        <p:nvSpPr>
          <p:cNvPr id="225" name="Line"/>
          <p:cNvSpPr/>
          <p:nvPr/>
        </p:nvSpPr>
        <p:spPr>
          <a:xfrm flipH="1">
            <a:off x="33380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6" name="Line"/>
          <p:cNvSpPr/>
          <p:nvPr/>
        </p:nvSpPr>
        <p:spPr>
          <a:xfrm flipH="1">
            <a:off x="61955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7" name="who will get blamed?"/>
          <p:cNvSpPr txBox="1"/>
          <p:nvPr/>
        </p:nvSpPr>
        <p:spPr>
          <a:xfrm>
            <a:off x="5030008" y="8619777"/>
            <a:ext cx="269259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who will get blamed?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Use case 1: troubleshooting discovered bu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1: troubleshooting discovered bug</a:t>
            </a:r>
          </a:p>
        </p:txBody>
      </p:sp>
      <p:sp>
        <p:nvSpPr>
          <p:cNvPr id="230" name="Line"/>
          <p:cNvSpPr/>
          <p:nvPr/>
        </p:nvSpPr>
        <p:spPr>
          <a:xfrm>
            <a:off x="970855" y="5740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1" name="time"/>
          <p:cNvSpPr txBox="1"/>
          <p:nvPr/>
        </p:nvSpPr>
        <p:spPr>
          <a:xfrm>
            <a:off x="6170587" y="5872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232" name="Rounded Rectangle"/>
          <p:cNvSpPr/>
          <p:nvPr/>
        </p:nvSpPr>
        <p:spPr>
          <a:xfrm>
            <a:off x="950230" y="2464828"/>
            <a:ext cx="2421844" cy="2773383"/>
          </a:xfrm>
          <a:prstGeom prst="roundRect">
            <a:avLst>
              <a:gd name="adj" fmla="val 12101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33" name="commit 1…"/>
          <p:cNvSpPr txBox="1"/>
          <p:nvPr/>
        </p:nvSpPr>
        <p:spPr>
          <a:xfrm>
            <a:off x="1044841" y="2744821"/>
            <a:ext cx="176971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1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first version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Meena</a:t>
            </a:r>
            <a:endParaRPr dirty="0"/>
          </a:p>
        </p:txBody>
      </p:sp>
      <p:sp>
        <p:nvSpPr>
          <p:cNvPr id="234" name="Rounded Rectangle"/>
          <p:cNvSpPr/>
          <p:nvPr/>
        </p:nvSpPr>
        <p:spPr>
          <a:xfrm>
            <a:off x="3709780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35" name="commit 2…"/>
          <p:cNvSpPr txBox="1"/>
          <p:nvPr/>
        </p:nvSpPr>
        <p:spPr>
          <a:xfrm>
            <a:off x="3804392" y="2744821"/>
            <a:ext cx="190757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2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upgrade light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Meena</a:t>
            </a:r>
            <a:endParaRPr dirty="0"/>
          </a:p>
        </p:txBody>
      </p:sp>
      <p:sp>
        <p:nvSpPr>
          <p:cNvPr id="236" name="Rounded Rectangle"/>
          <p:cNvSpPr/>
          <p:nvPr/>
        </p:nvSpPr>
        <p:spPr>
          <a:xfrm>
            <a:off x="6570292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37" name="commit 3…"/>
          <p:cNvSpPr txBox="1"/>
          <p:nvPr/>
        </p:nvSpPr>
        <p:spPr>
          <a:xfrm>
            <a:off x="6664904" y="2744821"/>
            <a:ext cx="179215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3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save energy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 err="1"/>
              <a:t>Yiyin</a:t>
            </a:r>
            <a:endParaRPr dirty="0"/>
          </a:p>
        </p:txBody>
      </p:sp>
      <p:sp>
        <p:nvSpPr>
          <p:cNvPr id="238" name="Light Bulb"/>
          <p:cNvSpPr/>
          <p:nvPr/>
        </p:nvSpPr>
        <p:spPr>
          <a:xfrm>
            <a:off x="4183972" y="4054477"/>
            <a:ext cx="520401" cy="902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Ladybug"/>
          <p:cNvSpPr/>
          <p:nvPr/>
        </p:nvSpPr>
        <p:spPr>
          <a:xfrm>
            <a:off x="5009009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0" name="Ladybug"/>
          <p:cNvSpPr/>
          <p:nvPr/>
        </p:nvSpPr>
        <p:spPr>
          <a:xfrm>
            <a:off x="7768495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1" name="Candle"/>
          <p:cNvSpPr/>
          <p:nvPr/>
        </p:nvSpPr>
        <p:spPr>
          <a:xfrm>
            <a:off x="1188117" y="3995552"/>
            <a:ext cx="453774" cy="102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0447" y="0"/>
                </a:moveTo>
                <a:cubicBezTo>
                  <a:pt x="10654" y="1112"/>
                  <a:pt x="8737" y="1133"/>
                  <a:pt x="8737" y="2024"/>
                </a:cubicBezTo>
                <a:cubicBezTo>
                  <a:pt x="8737" y="2402"/>
                  <a:pt x="9149" y="2748"/>
                  <a:pt x="9841" y="3044"/>
                </a:cubicBezTo>
                <a:cubicBezTo>
                  <a:pt x="9841" y="3034"/>
                  <a:pt x="9841" y="3023"/>
                  <a:pt x="9841" y="3012"/>
                </a:cubicBezTo>
                <a:cubicBezTo>
                  <a:pt x="9841" y="2618"/>
                  <a:pt x="10206" y="2261"/>
                  <a:pt x="10789" y="2007"/>
                </a:cubicBezTo>
                <a:cubicBezTo>
                  <a:pt x="11371" y="2261"/>
                  <a:pt x="11737" y="2618"/>
                  <a:pt x="11737" y="3012"/>
                </a:cubicBezTo>
                <a:cubicBezTo>
                  <a:pt x="11737" y="3023"/>
                  <a:pt x="11737" y="3034"/>
                  <a:pt x="11737" y="3044"/>
                </a:cubicBezTo>
                <a:cubicBezTo>
                  <a:pt x="12440" y="2753"/>
                  <a:pt x="12840" y="2402"/>
                  <a:pt x="12840" y="2024"/>
                </a:cubicBezTo>
                <a:cubicBezTo>
                  <a:pt x="12852" y="1387"/>
                  <a:pt x="12292" y="551"/>
                  <a:pt x="10447" y="0"/>
                </a:cubicBezTo>
                <a:close/>
                <a:moveTo>
                  <a:pt x="10303" y="3390"/>
                </a:moveTo>
                <a:lnTo>
                  <a:pt x="10303" y="4578"/>
                </a:lnTo>
                <a:lnTo>
                  <a:pt x="815" y="7016"/>
                </a:lnTo>
                <a:cubicBezTo>
                  <a:pt x="318" y="7146"/>
                  <a:pt x="0" y="7383"/>
                  <a:pt x="0" y="7642"/>
                </a:cubicBezTo>
                <a:cubicBezTo>
                  <a:pt x="0" y="7642"/>
                  <a:pt x="0" y="21195"/>
                  <a:pt x="0" y="21422"/>
                </a:cubicBezTo>
                <a:cubicBezTo>
                  <a:pt x="0" y="21600"/>
                  <a:pt x="315" y="21599"/>
                  <a:pt x="315" y="21599"/>
                </a:cubicBezTo>
                <a:lnTo>
                  <a:pt x="21346" y="21599"/>
                </a:lnTo>
                <a:cubicBezTo>
                  <a:pt x="21346" y="21599"/>
                  <a:pt x="21600" y="21595"/>
                  <a:pt x="21600" y="21422"/>
                </a:cubicBezTo>
                <a:cubicBezTo>
                  <a:pt x="21600" y="21190"/>
                  <a:pt x="21600" y="7642"/>
                  <a:pt x="21600" y="7642"/>
                </a:cubicBezTo>
                <a:cubicBezTo>
                  <a:pt x="21588" y="7383"/>
                  <a:pt x="21287" y="7146"/>
                  <a:pt x="20777" y="7016"/>
                </a:cubicBezTo>
                <a:lnTo>
                  <a:pt x="11274" y="4578"/>
                </a:lnTo>
                <a:lnTo>
                  <a:pt x="11274" y="3390"/>
                </a:lnTo>
                <a:lnTo>
                  <a:pt x="10303" y="3390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2" name="Light Bulb"/>
          <p:cNvSpPr/>
          <p:nvPr/>
        </p:nvSpPr>
        <p:spPr>
          <a:xfrm>
            <a:off x="7005961" y="3961300"/>
            <a:ext cx="520400" cy="1088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5" h="21560" extrusionOk="0">
                <a:moveTo>
                  <a:pt x="12718" y="5"/>
                </a:moveTo>
                <a:cubicBezTo>
                  <a:pt x="12566" y="11"/>
                  <a:pt x="12413" y="25"/>
                  <a:pt x="12260" y="47"/>
                </a:cubicBezTo>
                <a:lnTo>
                  <a:pt x="1648" y="1579"/>
                </a:lnTo>
                <a:cubicBezTo>
                  <a:pt x="432" y="1755"/>
                  <a:pt x="-264" y="2379"/>
                  <a:pt x="95" y="2974"/>
                </a:cubicBezTo>
                <a:cubicBezTo>
                  <a:pt x="390" y="3463"/>
                  <a:pt x="1304" y="3779"/>
                  <a:pt x="2296" y="3779"/>
                </a:cubicBezTo>
                <a:cubicBezTo>
                  <a:pt x="2511" y="3779"/>
                  <a:pt x="2730" y="3765"/>
                  <a:pt x="2947" y="3734"/>
                </a:cubicBezTo>
                <a:lnTo>
                  <a:pt x="13562" y="2201"/>
                </a:lnTo>
                <a:cubicBezTo>
                  <a:pt x="14778" y="2025"/>
                  <a:pt x="15471" y="1401"/>
                  <a:pt x="15112" y="806"/>
                </a:cubicBezTo>
                <a:cubicBezTo>
                  <a:pt x="14798" y="286"/>
                  <a:pt x="13783" y="-40"/>
                  <a:pt x="12718" y="5"/>
                </a:cubicBezTo>
                <a:close/>
                <a:moveTo>
                  <a:pt x="18602" y="1859"/>
                </a:moveTo>
                <a:cubicBezTo>
                  <a:pt x="18450" y="1865"/>
                  <a:pt x="18295" y="1878"/>
                  <a:pt x="18143" y="1899"/>
                </a:cubicBezTo>
                <a:lnTo>
                  <a:pt x="1789" y="4202"/>
                </a:lnTo>
                <a:cubicBezTo>
                  <a:pt x="571" y="4373"/>
                  <a:pt x="-136" y="4995"/>
                  <a:pt x="215" y="5591"/>
                </a:cubicBezTo>
                <a:cubicBezTo>
                  <a:pt x="505" y="6083"/>
                  <a:pt x="1426" y="6405"/>
                  <a:pt x="2423" y="6405"/>
                </a:cubicBezTo>
                <a:cubicBezTo>
                  <a:pt x="2634" y="6405"/>
                  <a:pt x="2845" y="6389"/>
                  <a:pt x="3057" y="6359"/>
                </a:cubicBezTo>
                <a:lnTo>
                  <a:pt x="19414" y="4059"/>
                </a:lnTo>
                <a:cubicBezTo>
                  <a:pt x="20633" y="3887"/>
                  <a:pt x="21336" y="3265"/>
                  <a:pt x="20985" y="2669"/>
                </a:cubicBezTo>
                <a:cubicBezTo>
                  <a:pt x="20678" y="2148"/>
                  <a:pt x="19665" y="1818"/>
                  <a:pt x="18602" y="1859"/>
                </a:cubicBezTo>
                <a:close/>
                <a:moveTo>
                  <a:pt x="17334" y="4739"/>
                </a:moveTo>
                <a:cubicBezTo>
                  <a:pt x="17182" y="4745"/>
                  <a:pt x="17028" y="4758"/>
                  <a:pt x="16876" y="4779"/>
                </a:cubicBezTo>
                <a:lnTo>
                  <a:pt x="1662" y="6922"/>
                </a:lnTo>
                <a:cubicBezTo>
                  <a:pt x="443" y="7093"/>
                  <a:pt x="-260" y="7716"/>
                  <a:pt x="91" y="8311"/>
                </a:cubicBezTo>
                <a:cubicBezTo>
                  <a:pt x="381" y="8804"/>
                  <a:pt x="1298" y="9123"/>
                  <a:pt x="2296" y="9123"/>
                </a:cubicBezTo>
                <a:cubicBezTo>
                  <a:pt x="2506" y="9123"/>
                  <a:pt x="2721" y="9109"/>
                  <a:pt x="2933" y="9079"/>
                </a:cubicBezTo>
                <a:lnTo>
                  <a:pt x="18147" y="6939"/>
                </a:lnTo>
                <a:cubicBezTo>
                  <a:pt x="19366" y="6767"/>
                  <a:pt x="20068" y="6145"/>
                  <a:pt x="19718" y="5549"/>
                </a:cubicBezTo>
                <a:cubicBezTo>
                  <a:pt x="19410" y="5028"/>
                  <a:pt x="18397" y="4698"/>
                  <a:pt x="17334" y="4739"/>
                </a:cubicBezTo>
                <a:close/>
                <a:moveTo>
                  <a:pt x="17461" y="7420"/>
                </a:moveTo>
                <a:cubicBezTo>
                  <a:pt x="17309" y="7426"/>
                  <a:pt x="17155" y="7441"/>
                  <a:pt x="17003" y="7463"/>
                </a:cubicBezTo>
                <a:lnTo>
                  <a:pt x="1789" y="9603"/>
                </a:lnTo>
                <a:cubicBezTo>
                  <a:pt x="571" y="9775"/>
                  <a:pt x="-136" y="10397"/>
                  <a:pt x="215" y="10993"/>
                </a:cubicBezTo>
                <a:cubicBezTo>
                  <a:pt x="505" y="11485"/>
                  <a:pt x="1426" y="11805"/>
                  <a:pt x="2423" y="11805"/>
                </a:cubicBezTo>
                <a:cubicBezTo>
                  <a:pt x="2634" y="11805"/>
                  <a:pt x="2845" y="11791"/>
                  <a:pt x="3057" y="11761"/>
                </a:cubicBezTo>
                <a:lnTo>
                  <a:pt x="3088" y="11757"/>
                </a:lnTo>
                <a:lnTo>
                  <a:pt x="3088" y="12997"/>
                </a:lnTo>
                <a:lnTo>
                  <a:pt x="1603" y="12997"/>
                </a:lnTo>
                <a:lnTo>
                  <a:pt x="1603" y="14929"/>
                </a:lnTo>
                <a:lnTo>
                  <a:pt x="1603" y="15384"/>
                </a:lnTo>
                <a:lnTo>
                  <a:pt x="3071" y="17745"/>
                </a:lnTo>
                <a:lnTo>
                  <a:pt x="3074" y="17740"/>
                </a:lnTo>
                <a:cubicBezTo>
                  <a:pt x="3092" y="17918"/>
                  <a:pt x="3392" y="18060"/>
                  <a:pt x="3760" y="18060"/>
                </a:cubicBezTo>
                <a:lnTo>
                  <a:pt x="4590" y="18060"/>
                </a:lnTo>
                <a:cubicBezTo>
                  <a:pt x="4587" y="18072"/>
                  <a:pt x="4579" y="18085"/>
                  <a:pt x="4579" y="18097"/>
                </a:cubicBezTo>
                <a:lnTo>
                  <a:pt x="4579" y="18648"/>
                </a:lnTo>
                <a:cubicBezTo>
                  <a:pt x="4579" y="18830"/>
                  <a:pt x="4856" y="18982"/>
                  <a:pt x="5213" y="19010"/>
                </a:cubicBezTo>
                <a:cubicBezTo>
                  <a:pt x="5128" y="19064"/>
                  <a:pt x="5075" y="19130"/>
                  <a:pt x="5075" y="19204"/>
                </a:cubicBezTo>
                <a:lnTo>
                  <a:pt x="5075" y="19687"/>
                </a:lnTo>
                <a:cubicBezTo>
                  <a:pt x="5075" y="19864"/>
                  <a:pt x="5372" y="20009"/>
                  <a:pt x="5733" y="20009"/>
                </a:cubicBezTo>
                <a:lnTo>
                  <a:pt x="5940" y="20009"/>
                </a:lnTo>
                <a:lnTo>
                  <a:pt x="5940" y="20450"/>
                </a:lnTo>
                <a:cubicBezTo>
                  <a:pt x="5940" y="20621"/>
                  <a:pt x="6224" y="20762"/>
                  <a:pt x="6574" y="20762"/>
                </a:cubicBezTo>
                <a:lnTo>
                  <a:pt x="7686" y="20762"/>
                </a:lnTo>
                <a:cubicBezTo>
                  <a:pt x="7803" y="21211"/>
                  <a:pt x="8712" y="21560"/>
                  <a:pt x="9815" y="21560"/>
                </a:cubicBezTo>
                <a:cubicBezTo>
                  <a:pt x="10918" y="21560"/>
                  <a:pt x="11827" y="21211"/>
                  <a:pt x="11944" y="20762"/>
                </a:cubicBezTo>
                <a:lnTo>
                  <a:pt x="13053" y="20762"/>
                </a:lnTo>
                <a:cubicBezTo>
                  <a:pt x="13402" y="20762"/>
                  <a:pt x="13690" y="20621"/>
                  <a:pt x="13690" y="20450"/>
                </a:cubicBezTo>
                <a:lnTo>
                  <a:pt x="13690" y="20009"/>
                </a:lnTo>
                <a:lnTo>
                  <a:pt x="13896" y="20009"/>
                </a:lnTo>
                <a:cubicBezTo>
                  <a:pt x="14258" y="20009"/>
                  <a:pt x="14554" y="19864"/>
                  <a:pt x="14554" y="19687"/>
                </a:cubicBezTo>
                <a:lnTo>
                  <a:pt x="14554" y="19204"/>
                </a:lnTo>
                <a:cubicBezTo>
                  <a:pt x="14554" y="19130"/>
                  <a:pt x="14502" y="19064"/>
                  <a:pt x="14417" y="19010"/>
                </a:cubicBezTo>
                <a:cubicBezTo>
                  <a:pt x="14774" y="18982"/>
                  <a:pt x="15047" y="18830"/>
                  <a:pt x="15047" y="18648"/>
                </a:cubicBezTo>
                <a:lnTo>
                  <a:pt x="15047" y="18097"/>
                </a:lnTo>
                <a:cubicBezTo>
                  <a:pt x="15047" y="18085"/>
                  <a:pt x="15043" y="18072"/>
                  <a:pt x="15040" y="18060"/>
                </a:cubicBezTo>
                <a:lnTo>
                  <a:pt x="15870" y="18060"/>
                </a:lnTo>
                <a:cubicBezTo>
                  <a:pt x="16186" y="18060"/>
                  <a:pt x="16452" y="17954"/>
                  <a:pt x="16531" y="17811"/>
                </a:cubicBezTo>
                <a:lnTo>
                  <a:pt x="16559" y="17853"/>
                </a:lnTo>
                <a:lnTo>
                  <a:pt x="18026" y="15492"/>
                </a:lnTo>
                <a:lnTo>
                  <a:pt x="18026" y="15384"/>
                </a:lnTo>
                <a:lnTo>
                  <a:pt x="18026" y="15037"/>
                </a:lnTo>
                <a:lnTo>
                  <a:pt x="18026" y="12997"/>
                </a:lnTo>
                <a:lnTo>
                  <a:pt x="16611" y="12997"/>
                </a:lnTo>
                <a:lnTo>
                  <a:pt x="16611" y="9854"/>
                </a:lnTo>
                <a:lnTo>
                  <a:pt x="18274" y="9620"/>
                </a:lnTo>
                <a:cubicBezTo>
                  <a:pt x="19493" y="9449"/>
                  <a:pt x="20196" y="8826"/>
                  <a:pt x="19845" y="8231"/>
                </a:cubicBezTo>
                <a:cubicBezTo>
                  <a:pt x="19539" y="7709"/>
                  <a:pt x="18525" y="7379"/>
                  <a:pt x="17461" y="7420"/>
                </a:cubicBezTo>
                <a:close/>
                <a:moveTo>
                  <a:pt x="12019" y="10499"/>
                </a:moveTo>
                <a:lnTo>
                  <a:pt x="12019" y="12997"/>
                </a:lnTo>
                <a:lnTo>
                  <a:pt x="7679" y="12997"/>
                </a:lnTo>
                <a:lnTo>
                  <a:pt x="7679" y="11111"/>
                </a:lnTo>
                <a:lnTo>
                  <a:pt x="12019" y="10499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3" name="Line"/>
          <p:cNvSpPr/>
          <p:nvPr/>
        </p:nvSpPr>
        <p:spPr>
          <a:xfrm flipV="1">
            <a:off x="5075702" y="5364719"/>
            <a:ext cx="350693" cy="176057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4" name="bug introduced…"/>
          <p:cNvSpPr txBox="1"/>
          <p:nvPr/>
        </p:nvSpPr>
        <p:spPr>
          <a:xfrm>
            <a:off x="3922165" y="7122781"/>
            <a:ext cx="233496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bug introduced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along with feature</a:t>
            </a:r>
          </a:p>
        </p:txBody>
      </p:sp>
      <p:sp>
        <p:nvSpPr>
          <p:cNvPr id="245" name="Line"/>
          <p:cNvSpPr/>
          <p:nvPr/>
        </p:nvSpPr>
        <p:spPr>
          <a:xfrm flipV="1">
            <a:off x="9647702" y="5359812"/>
            <a:ext cx="1" cy="1765478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somebody notices…"/>
          <p:cNvSpPr txBox="1"/>
          <p:nvPr/>
        </p:nvSpPr>
        <p:spPr>
          <a:xfrm>
            <a:off x="8426597" y="7122781"/>
            <a:ext cx="24701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somebody notices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bug after commit 3</a:t>
            </a:r>
          </a:p>
        </p:txBody>
      </p:sp>
      <p:sp>
        <p:nvSpPr>
          <p:cNvPr id="247" name="test.py:"/>
          <p:cNvSpPr txBox="1"/>
          <p:nvPr/>
        </p:nvSpPr>
        <p:spPr>
          <a:xfrm>
            <a:off x="1064328" y="1733988"/>
            <a:ext cx="10435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48" name="Dingbat Check"/>
          <p:cNvSpPr/>
          <p:nvPr/>
        </p:nvSpPr>
        <p:spPr>
          <a:xfrm>
            <a:off x="2258197" y="1596922"/>
            <a:ext cx="769611" cy="731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test.py:"/>
          <p:cNvSpPr txBox="1"/>
          <p:nvPr/>
        </p:nvSpPr>
        <p:spPr>
          <a:xfrm>
            <a:off x="39853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50" name="Dingbat X"/>
          <p:cNvSpPr/>
          <p:nvPr/>
        </p:nvSpPr>
        <p:spPr>
          <a:xfrm>
            <a:off x="5102271" y="1584043"/>
            <a:ext cx="687842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1" name="test.py:"/>
          <p:cNvSpPr txBox="1"/>
          <p:nvPr/>
        </p:nvSpPr>
        <p:spPr>
          <a:xfrm>
            <a:off x="69063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52" name="Dingbat X"/>
          <p:cNvSpPr/>
          <p:nvPr/>
        </p:nvSpPr>
        <p:spPr>
          <a:xfrm>
            <a:off x="8023271" y="1584043"/>
            <a:ext cx="687842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3" name="Line"/>
          <p:cNvSpPr/>
          <p:nvPr/>
        </p:nvSpPr>
        <p:spPr>
          <a:xfrm flipH="1">
            <a:off x="33380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4" name="Line"/>
          <p:cNvSpPr/>
          <p:nvPr/>
        </p:nvSpPr>
        <p:spPr>
          <a:xfrm flipH="1">
            <a:off x="61955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7050" y="1701356"/>
            <a:ext cx="4298011" cy="2669292"/>
          </a:xfrm>
          <a:prstGeom prst="rect">
            <a:avLst/>
          </a:prstGeom>
          <a:ln w="12700">
            <a:miter lim="400000"/>
          </a:ln>
        </p:spPr>
      </p:pic>
      <p:sp>
        <p:nvSpPr>
          <p:cNvPr id="1302" name="1"/>
          <p:cNvSpPr/>
          <p:nvPr/>
        </p:nvSpPr>
        <p:spPr>
          <a:xfrm>
            <a:off x="1498600" y="4019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303" name="Hardware"/>
          <p:cNvSpPr txBox="1"/>
          <p:nvPr/>
        </p:nvSpPr>
        <p:spPr>
          <a:xfrm>
            <a:off x="2819400" y="4241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1304" name="2"/>
          <p:cNvSpPr/>
          <p:nvPr/>
        </p:nvSpPr>
        <p:spPr>
          <a:xfrm>
            <a:off x="1498600" y="5162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305" name="Operating System"/>
          <p:cNvSpPr txBox="1"/>
          <p:nvPr/>
        </p:nvSpPr>
        <p:spPr>
          <a:xfrm>
            <a:off x="2819400" y="5384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1306" name="3"/>
          <p:cNvSpPr/>
          <p:nvPr/>
        </p:nvSpPr>
        <p:spPr>
          <a:xfrm>
            <a:off x="1498600" y="6305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1307" name="Dependencies"/>
          <p:cNvSpPr txBox="1"/>
          <p:nvPr/>
        </p:nvSpPr>
        <p:spPr>
          <a:xfrm>
            <a:off x="2819400" y="6527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pic>
        <p:nvPicPr>
          <p:cNvPr id="131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087" y="3262287"/>
            <a:ext cx="1705026" cy="1705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1" name="Image" descr="Image"/>
          <p:cNvPicPr>
            <a:picLocks noChangeAspect="1"/>
          </p:cNvPicPr>
          <p:nvPr/>
        </p:nvPicPr>
        <p:blipFill>
          <a:blip r:embed="rId4"/>
          <a:srcRect l="39160" t="22059" r="39159" b="22045"/>
          <a:stretch>
            <a:fillRect/>
          </a:stretch>
        </p:blipFill>
        <p:spPr>
          <a:xfrm>
            <a:off x="8580735" y="4382305"/>
            <a:ext cx="1348185" cy="1955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7" extrusionOk="0">
                <a:moveTo>
                  <a:pt x="10759" y="1"/>
                </a:moveTo>
                <a:cubicBezTo>
                  <a:pt x="10270" y="-8"/>
                  <a:pt x="9774" y="35"/>
                  <a:pt x="9417" y="128"/>
                </a:cubicBezTo>
                <a:cubicBezTo>
                  <a:pt x="8690" y="317"/>
                  <a:pt x="7962" y="770"/>
                  <a:pt x="7618" y="1253"/>
                </a:cubicBezTo>
                <a:cubicBezTo>
                  <a:pt x="7346" y="1634"/>
                  <a:pt x="7346" y="1637"/>
                  <a:pt x="7293" y="3375"/>
                </a:cubicBezTo>
                <a:cubicBezTo>
                  <a:pt x="7259" y="4484"/>
                  <a:pt x="7195" y="5187"/>
                  <a:pt x="7122" y="5305"/>
                </a:cubicBezTo>
                <a:cubicBezTo>
                  <a:pt x="6782" y="5850"/>
                  <a:pt x="6101" y="6711"/>
                  <a:pt x="5182" y="7755"/>
                </a:cubicBezTo>
                <a:cubicBezTo>
                  <a:pt x="3700" y="9440"/>
                  <a:pt x="3374" y="9943"/>
                  <a:pt x="3326" y="10599"/>
                </a:cubicBezTo>
                <a:cubicBezTo>
                  <a:pt x="3289" y="11096"/>
                  <a:pt x="3260" y="11149"/>
                  <a:pt x="2849" y="11553"/>
                </a:cubicBezTo>
                <a:cubicBezTo>
                  <a:pt x="2446" y="11950"/>
                  <a:pt x="1954" y="12229"/>
                  <a:pt x="1819" y="12135"/>
                </a:cubicBezTo>
                <a:cubicBezTo>
                  <a:pt x="1787" y="12114"/>
                  <a:pt x="1679" y="12120"/>
                  <a:pt x="1583" y="12149"/>
                </a:cubicBezTo>
                <a:cubicBezTo>
                  <a:pt x="1487" y="12177"/>
                  <a:pt x="1387" y="12209"/>
                  <a:pt x="1361" y="12214"/>
                </a:cubicBezTo>
                <a:cubicBezTo>
                  <a:pt x="541" y="12384"/>
                  <a:pt x="487" y="12406"/>
                  <a:pt x="369" y="12643"/>
                </a:cubicBezTo>
                <a:cubicBezTo>
                  <a:pt x="303" y="12776"/>
                  <a:pt x="270" y="13049"/>
                  <a:pt x="292" y="13251"/>
                </a:cubicBezTo>
                <a:cubicBezTo>
                  <a:pt x="350" y="13773"/>
                  <a:pt x="335" y="14129"/>
                  <a:pt x="248" y="14323"/>
                </a:cubicBezTo>
                <a:cubicBezTo>
                  <a:pt x="207" y="14415"/>
                  <a:pt x="153" y="14663"/>
                  <a:pt x="127" y="14870"/>
                </a:cubicBezTo>
                <a:cubicBezTo>
                  <a:pt x="84" y="15209"/>
                  <a:pt x="100" y="15257"/>
                  <a:pt x="305" y="15356"/>
                </a:cubicBezTo>
                <a:cubicBezTo>
                  <a:pt x="679" y="15537"/>
                  <a:pt x="2188" y="15835"/>
                  <a:pt x="3376" y="15964"/>
                </a:cubicBezTo>
                <a:cubicBezTo>
                  <a:pt x="3547" y="15983"/>
                  <a:pt x="3811" y="16031"/>
                  <a:pt x="3961" y="16074"/>
                </a:cubicBezTo>
                <a:cubicBezTo>
                  <a:pt x="4112" y="16116"/>
                  <a:pt x="4283" y="16161"/>
                  <a:pt x="4343" y="16170"/>
                </a:cubicBezTo>
                <a:cubicBezTo>
                  <a:pt x="4403" y="16179"/>
                  <a:pt x="4601" y="16231"/>
                  <a:pt x="4782" y="16284"/>
                </a:cubicBezTo>
                <a:cubicBezTo>
                  <a:pt x="5435" y="16476"/>
                  <a:pt x="5738" y="16520"/>
                  <a:pt x="6378" y="16520"/>
                </a:cubicBezTo>
                <a:cubicBezTo>
                  <a:pt x="7201" y="16520"/>
                  <a:pt x="7588" y="16369"/>
                  <a:pt x="8037" y="15886"/>
                </a:cubicBezTo>
                <a:cubicBezTo>
                  <a:pt x="8219" y="15690"/>
                  <a:pt x="8471" y="15497"/>
                  <a:pt x="8590" y="15452"/>
                </a:cubicBezTo>
                <a:cubicBezTo>
                  <a:pt x="8710" y="15407"/>
                  <a:pt x="9310" y="15358"/>
                  <a:pt x="9926" y="15343"/>
                </a:cubicBezTo>
                <a:cubicBezTo>
                  <a:pt x="10746" y="15322"/>
                  <a:pt x="11143" y="15342"/>
                  <a:pt x="11732" y="15430"/>
                </a:cubicBezTo>
                <a:cubicBezTo>
                  <a:pt x="11795" y="15440"/>
                  <a:pt x="11847" y="15445"/>
                  <a:pt x="11916" y="15457"/>
                </a:cubicBezTo>
                <a:cubicBezTo>
                  <a:pt x="12933" y="15624"/>
                  <a:pt x="13184" y="15721"/>
                  <a:pt x="13366" y="16017"/>
                </a:cubicBezTo>
                <a:cubicBezTo>
                  <a:pt x="13535" y="16292"/>
                  <a:pt x="13799" y="16457"/>
                  <a:pt x="14269" y="16573"/>
                </a:cubicBezTo>
                <a:cubicBezTo>
                  <a:pt x="14718" y="16683"/>
                  <a:pt x="15292" y="16692"/>
                  <a:pt x="15782" y="16599"/>
                </a:cubicBezTo>
                <a:cubicBezTo>
                  <a:pt x="15982" y="16561"/>
                  <a:pt x="16169" y="16535"/>
                  <a:pt x="16195" y="16546"/>
                </a:cubicBezTo>
                <a:cubicBezTo>
                  <a:pt x="16222" y="16557"/>
                  <a:pt x="16311" y="16503"/>
                  <a:pt x="16392" y="16424"/>
                </a:cubicBezTo>
                <a:cubicBezTo>
                  <a:pt x="16550" y="16269"/>
                  <a:pt x="17970" y="15483"/>
                  <a:pt x="18459" y="15282"/>
                </a:cubicBezTo>
                <a:cubicBezTo>
                  <a:pt x="19425" y="14883"/>
                  <a:pt x="20523" y="14300"/>
                  <a:pt x="20627" y="14126"/>
                </a:cubicBezTo>
                <a:cubicBezTo>
                  <a:pt x="20802" y="13836"/>
                  <a:pt x="20669" y="13671"/>
                  <a:pt x="19870" y="13146"/>
                </a:cubicBezTo>
                <a:cubicBezTo>
                  <a:pt x="19194" y="12702"/>
                  <a:pt x="19138" y="12638"/>
                  <a:pt x="19006" y="12240"/>
                </a:cubicBezTo>
                <a:cubicBezTo>
                  <a:pt x="18908" y="11947"/>
                  <a:pt x="18777" y="11751"/>
                  <a:pt x="18580" y="11610"/>
                </a:cubicBezTo>
                <a:lnTo>
                  <a:pt x="18287" y="11405"/>
                </a:lnTo>
                <a:lnTo>
                  <a:pt x="18453" y="10954"/>
                </a:lnTo>
                <a:cubicBezTo>
                  <a:pt x="18803" y="9978"/>
                  <a:pt x="18367" y="9257"/>
                  <a:pt x="15922" y="6740"/>
                </a:cubicBezTo>
                <a:cubicBezTo>
                  <a:pt x="15045" y="5838"/>
                  <a:pt x="14253" y="4955"/>
                  <a:pt x="14160" y="4775"/>
                </a:cubicBezTo>
                <a:cubicBezTo>
                  <a:pt x="14035" y="4532"/>
                  <a:pt x="13969" y="4103"/>
                  <a:pt x="13913" y="3108"/>
                </a:cubicBezTo>
                <a:cubicBezTo>
                  <a:pt x="13871" y="2371"/>
                  <a:pt x="13794" y="1679"/>
                  <a:pt x="13741" y="1568"/>
                </a:cubicBezTo>
                <a:cubicBezTo>
                  <a:pt x="13433" y="919"/>
                  <a:pt x="12821" y="406"/>
                  <a:pt x="12075" y="176"/>
                </a:cubicBezTo>
                <a:cubicBezTo>
                  <a:pt x="11732" y="70"/>
                  <a:pt x="11248" y="10"/>
                  <a:pt x="10759" y="1"/>
                </a:cubicBezTo>
                <a:close/>
                <a:moveTo>
                  <a:pt x="5596" y="17561"/>
                </a:moveTo>
                <a:cubicBezTo>
                  <a:pt x="5383" y="17551"/>
                  <a:pt x="5161" y="17609"/>
                  <a:pt x="5055" y="17745"/>
                </a:cubicBezTo>
                <a:cubicBezTo>
                  <a:pt x="4907" y="17936"/>
                  <a:pt x="5022" y="18202"/>
                  <a:pt x="5284" y="18275"/>
                </a:cubicBezTo>
                <a:cubicBezTo>
                  <a:pt x="5403" y="18308"/>
                  <a:pt x="5556" y="18321"/>
                  <a:pt x="5627" y="18305"/>
                </a:cubicBezTo>
                <a:cubicBezTo>
                  <a:pt x="5699" y="18289"/>
                  <a:pt x="5799" y="18275"/>
                  <a:pt x="5850" y="18275"/>
                </a:cubicBezTo>
                <a:cubicBezTo>
                  <a:pt x="5986" y="18275"/>
                  <a:pt x="6145" y="17942"/>
                  <a:pt x="6079" y="17798"/>
                </a:cubicBezTo>
                <a:cubicBezTo>
                  <a:pt x="6012" y="17653"/>
                  <a:pt x="5808" y="17572"/>
                  <a:pt x="5596" y="17561"/>
                </a:cubicBezTo>
                <a:close/>
                <a:moveTo>
                  <a:pt x="1119" y="17807"/>
                </a:moveTo>
                <a:cubicBezTo>
                  <a:pt x="77" y="17807"/>
                  <a:pt x="0" y="17813"/>
                  <a:pt x="0" y="17933"/>
                </a:cubicBezTo>
                <a:cubicBezTo>
                  <a:pt x="0" y="18031"/>
                  <a:pt x="81" y="18071"/>
                  <a:pt x="318" y="18087"/>
                </a:cubicBezTo>
                <a:lnTo>
                  <a:pt x="629" y="18108"/>
                </a:lnTo>
                <a:lnTo>
                  <a:pt x="661" y="19649"/>
                </a:lnTo>
                <a:cubicBezTo>
                  <a:pt x="684" y="20983"/>
                  <a:pt x="666" y="21197"/>
                  <a:pt x="534" y="21263"/>
                </a:cubicBezTo>
                <a:cubicBezTo>
                  <a:pt x="450" y="21306"/>
                  <a:pt x="295" y="21326"/>
                  <a:pt x="191" y="21307"/>
                </a:cubicBezTo>
                <a:cubicBezTo>
                  <a:pt x="60" y="21284"/>
                  <a:pt x="0" y="21307"/>
                  <a:pt x="0" y="21382"/>
                </a:cubicBezTo>
                <a:cubicBezTo>
                  <a:pt x="0" y="21478"/>
                  <a:pt x="224" y="21487"/>
                  <a:pt x="2041" y="21487"/>
                </a:cubicBezTo>
                <a:lnTo>
                  <a:pt x="4089" y="21487"/>
                </a:lnTo>
                <a:lnTo>
                  <a:pt x="4089" y="20988"/>
                </a:lnTo>
                <a:lnTo>
                  <a:pt x="4089" y="20485"/>
                </a:lnTo>
                <a:lnTo>
                  <a:pt x="3809" y="20485"/>
                </a:lnTo>
                <a:cubicBezTo>
                  <a:pt x="3550" y="20485"/>
                  <a:pt x="3524" y="20507"/>
                  <a:pt x="3478" y="20787"/>
                </a:cubicBezTo>
                <a:cubicBezTo>
                  <a:pt x="3406" y="21230"/>
                  <a:pt x="3295" y="21290"/>
                  <a:pt x="2537" y="21290"/>
                </a:cubicBezTo>
                <a:cubicBezTo>
                  <a:pt x="2161" y="21290"/>
                  <a:pt x="1835" y="21253"/>
                  <a:pt x="1768" y="21207"/>
                </a:cubicBezTo>
                <a:cubicBezTo>
                  <a:pt x="1684" y="21149"/>
                  <a:pt x="1653" y="20715"/>
                  <a:pt x="1653" y="19679"/>
                </a:cubicBezTo>
                <a:cubicBezTo>
                  <a:pt x="1653" y="18182"/>
                  <a:pt x="1679" y="18073"/>
                  <a:pt x="2060" y="18073"/>
                </a:cubicBezTo>
                <a:cubicBezTo>
                  <a:pt x="2170" y="18073"/>
                  <a:pt x="2238" y="18022"/>
                  <a:pt x="2238" y="17938"/>
                </a:cubicBezTo>
                <a:cubicBezTo>
                  <a:pt x="2238" y="17812"/>
                  <a:pt x="2173" y="17807"/>
                  <a:pt x="1119" y="17807"/>
                </a:cubicBezTo>
                <a:close/>
                <a:moveTo>
                  <a:pt x="20996" y="18542"/>
                </a:moveTo>
                <a:cubicBezTo>
                  <a:pt x="20758" y="18542"/>
                  <a:pt x="20719" y="18562"/>
                  <a:pt x="20805" y="18634"/>
                </a:cubicBezTo>
                <a:cubicBezTo>
                  <a:pt x="20865" y="18683"/>
                  <a:pt x="20885" y="18741"/>
                  <a:pt x="20850" y="18765"/>
                </a:cubicBezTo>
                <a:cubicBezTo>
                  <a:pt x="20814" y="18789"/>
                  <a:pt x="20970" y="18809"/>
                  <a:pt x="21193" y="18809"/>
                </a:cubicBezTo>
                <a:cubicBezTo>
                  <a:pt x="21495" y="18809"/>
                  <a:pt x="21600" y="18781"/>
                  <a:pt x="21600" y="18704"/>
                </a:cubicBezTo>
                <a:cubicBezTo>
                  <a:pt x="21600" y="18646"/>
                  <a:pt x="21561" y="18617"/>
                  <a:pt x="21511" y="18638"/>
                </a:cubicBezTo>
                <a:cubicBezTo>
                  <a:pt x="21461" y="18659"/>
                  <a:pt x="21392" y="18649"/>
                  <a:pt x="21358" y="18612"/>
                </a:cubicBezTo>
                <a:cubicBezTo>
                  <a:pt x="21325" y="18574"/>
                  <a:pt x="21160" y="18542"/>
                  <a:pt x="20996" y="18542"/>
                </a:cubicBezTo>
                <a:close/>
                <a:moveTo>
                  <a:pt x="5729" y="18804"/>
                </a:moveTo>
                <a:cubicBezTo>
                  <a:pt x="5595" y="18778"/>
                  <a:pt x="5373" y="18841"/>
                  <a:pt x="5011" y="18936"/>
                </a:cubicBezTo>
                <a:cubicBezTo>
                  <a:pt x="4451" y="19081"/>
                  <a:pt x="4316" y="19257"/>
                  <a:pt x="4737" y="19290"/>
                </a:cubicBezTo>
                <a:lnTo>
                  <a:pt x="5011" y="19312"/>
                </a:lnTo>
                <a:lnTo>
                  <a:pt x="5036" y="20240"/>
                </a:lnTo>
                <a:cubicBezTo>
                  <a:pt x="5064" y="21207"/>
                  <a:pt x="5019" y="21355"/>
                  <a:pt x="4661" y="21355"/>
                </a:cubicBezTo>
                <a:cubicBezTo>
                  <a:pt x="4560" y="21355"/>
                  <a:pt x="4476" y="21403"/>
                  <a:pt x="4476" y="21460"/>
                </a:cubicBezTo>
                <a:cubicBezTo>
                  <a:pt x="4476" y="21548"/>
                  <a:pt x="4636" y="21562"/>
                  <a:pt x="5500" y="21552"/>
                </a:cubicBezTo>
                <a:cubicBezTo>
                  <a:pt x="6296" y="21544"/>
                  <a:pt x="6518" y="21519"/>
                  <a:pt x="6518" y="21447"/>
                </a:cubicBezTo>
                <a:cubicBezTo>
                  <a:pt x="6518" y="21396"/>
                  <a:pt x="6442" y="21355"/>
                  <a:pt x="6346" y="21355"/>
                </a:cubicBezTo>
                <a:cubicBezTo>
                  <a:pt x="5973" y="21355"/>
                  <a:pt x="5933" y="21236"/>
                  <a:pt x="5933" y="20003"/>
                </a:cubicBezTo>
                <a:cubicBezTo>
                  <a:pt x="5933" y="19149"/>
                  <a:pt x="5953" y="18848"/>
                  <a:pt x="5729" y="18804"/>
                </a:cubicBezTo>
                <a:close/>
                <a:moveTo>
                  <a:pt x="15553" y="18804"/>
                </a:moveTo>
                <a:cubicBezTo>
                  <a:pt x="15419" y="18778"/>
                  <a:pt x="15202" y="18841"/>
                  <a:pt x="14841" y="18936"/>
                </a:cubicBezTo>
                <a:cubicBezTo>
                  <a:pt x="14281" y="19082"/>
                  <a:pt x="14172" y="19194"/>
                  <a:pt x="14561" y="19224"/>
                </a:cubicBezTo>
                <a:lnTo>
                  <a:pt x="14834" y="19246"/>
                </a:lnTo>
                <a:lnTo>
                  <a:pt x="14866" y="20073"/>
                </a:lnTo>
                <a:cubicBezTo>
                  <a:pt x="14889" y="20775"/>
                  <a:pt x="14865" y="20922"/>
                  <a:pt x="14726" y="21027"/>
                </a:cubicBezTo>
                <a:cubicBezTo>
                  <a:pt x="14491" y="21206"/>
                  <a:pt x="13848" y="21198"/>
                  <a:pt x="13556" y="21010"/>
                </a:cubicBezTo>
                <a:cubicBezTo>
                  <a:pt x="13340" y="20870"/>
                  <a:pt x="13328" y="20823"/>
                  <a:pt x="13328" y="19837"/>
                </a:cubicBezTo>
                <a:cubicBezTo>
                  <a:pt x="13328" y="18660"/>
                  <a:pt x="13376" y="18708"/>
                  <a:pt x="12386" y="18922"/>
                </a:cubicBezTo>
                <a:cubicBezTo>
                  <a:pt x="11850" y="19039"/>
                  <a:pt x="11704" y="19187"/>
                  <a:pt x="12088" y="19224"/>
                </a:cubicBezTo>
                <a:cubicBezTo>
                  <a:pt x="12300" y="19245"/>
                  <a:pt x="12307" y="19273"/>
                  <a:pt x="12355" y="20183"/>
                </a:cubicBezTo>
                <a:cubicBezTo>
                  <a:pt x="12404" y="21129"/>
                  <a:pt x="12483" y="21348"/>
                  <a:pt x="12819" y="21482"/>
                </a:cubicBezTo>
                <a:cubicBezTo>
                  <a:pt x="13092" y="21592"/>
                  <a:pt x="13834" y="21561"/>
                  <a:pt x="14281" y="21421"/>
                </a:cubicBezTo>
                <a:cubicBezTo>
                  <a:pt x="14693" y="21293"/>
                  <a:pt x="14697" y="21295"/>
                  <a:pt x="14815" y="21425"/>
                </a:cubicBezTo>
                <a:cubicBezTo>
                  <a:pt x="14916" y="21536"/>
                  <a:pt x="15044" y="21557"/>
                  <a:pt x="15629" y="21557"/>
                </a:cubicBezTo>
                <a:cubicBezTo>
                  <a:pt x="16158" y="21557"/>
                  <a:pt x="16337" y="21532"/>
                  <a:pt x="16380" y="21456"/>
                </a:cubicBezTo>
                <a:cubicBezTo>
                  <a:pt x="16419" y="21385"/>
                  <a:pt x="16371" y="21355"/>
                  <a:pt x="16214" y="21355"/>
                </a:cubicBezTo>
                <a:cubicBezTo>
                  <a:pt x="15791" y="21355"/>
                  <a:pt x="15763" y="21263"/>
                  <a:pt x="15763" y="20003"/>
                </a:cubicBezTo>
                <a:cubicBezTo>
                  <a:pt x="15763" y="19150"/>
                  <a:pt x="15776" y="18849"/>
                  <a:pt x="15553" y="18804"/>
                </a:cubicBezTo>
                <a:close/>
                <a:moveTo>
                  <a:pt x="17613" y="18809"/>
                </a:moveTo>
                <a:cubicBezTo>
                  <a:pt x="16819" y="18809"/>
                  <a:pt x="16634" y="18828"/>
                  <a:pt x="16634" y="18909"/>
                </a:cubicBezTo>
                <a:cubicBezTo>
                  <a:pt x="16634" y="18964"/>
                  <a:pt x="16740" y="19027"/>
                  <a:pt x="16869" y="19049"/>
                </a:cubicBezTo>
                <a:cubicBezTo>
                  <a:pt x="17020" y="19075"/>
                  <a:pt x="17300" y="19283"/>
                  <a:pt x="17651" y="19636"/>
                </a:cubicBezTo>
                <a:cubicBezTo>
                  <a:pt x="17951" y="19936"/>
                  <a:pt x="18192" y="20209"/>
                  <a:pt x="18192" y="20240"/>
                </a:cubicBezTo>
                <a:cubicBezTo>
                  <a:pt x="18192" y="20270"/>
                  <a:pt x="17940" y="20519"/>
                  <a:pt x="17632" y="20795"/>
                </a:cubicBezTo>
                <a:cubicBezTo>
                  <a:pt x="17243" y="21144"/>
                  <a:pt x="16997" y="21308"/>
                  <a:pt x="16812" y="21334"/>
                </a:cubicBezTo>
                <a:cubicBezTo>
                  <a:pt x="16666" y="21354"/>
                  <a:pt x="16567" y="21397"/>
                  <a:pt x="16596" y="21430"/>
                </a:cubicBezTo>
                <a:cubicBezTo>
                  <a:pt x="16670" y="21512"/>
                  <a:pt x="18192" y="21504"/>
                  <a:pt x="18192" y="21421"/>
                </a:cubicBezTo>
                <a:cubicBezTo>
                  <a:pt x="18192" y="21384"/>
                  <a:pt x="18129" y="21355"/>
                  <a:pt x="18052" y="21355"/>
                </a:cubicBezTo>
                <a:cubicBezTo>
                  <a:pt x="17766" y="21355"/>
                  <a:pt x="17798" y="21203"/>
                  <a:pt x="18154" y="20848"/>
                </a:cubicBezTo>
                <a:cubicBezTo>
                  <a:pt x="18355" y="20647"/>
                  <a:pt x="18531" y="20485"/>
                  <a:pt x="18548" y="20485"/>
                </a:cubicBezTo>
                <a:cubicBezTo>
                  <a:pt x="18565" y="20485"/>
                  <a:pt x="18743" y="20654"/>
                  <a:pt x="18942" y="20861"/>
                </a:cubicBezTo>
                <a:cubicBezTo>
                  <a:pt x="19275" y="21206"/>
                  <a:pt x="19292" y="21243"/>
                  <a:pt x="19139" y="21320"/>
                </a:cubicBezTo>
                <a:cubicBezTo>
                  <a:pt x="19048" y="21367"/>
                  <a:pt x="18974" y="21436"/>
                  <a:pt x="18974" y="21478"/>
                </a:cubicBezTo>
                <a:cubicBezTo>
                  <a:pt x="18974" y="21530"/>
                  <a:pt x="19269" y="21557"/>
                  <a:pt x="19896" y="21557"/>
                </a:cubicBezTo>
                <a:cubicBezTo>
                  <a:pt x="20575" y="21557"/>
                  <a:pt x="20818" y="21531"/>
                  <a:pt x="20818" y="21469"/>
                </a:cubicBezTo>
                <a:cubicBezTo>
                  <a:pt x="20818" y="21423"/>
                  <a:pt x="20726" y="21357"/>
                  <a:pt x="20608" y="21320"/>
                </a:cubicBezTo>
                <a:cubicBezTo>
                  <a:pt x="20490" y="21284"/>
                  <a:pt x="20117" y="20993"/>
                  <a:pt x="19781" y="20673"/>
                </a:cubicBezTo>
                <a:lnTo>
                  <a:pt x="19171" y="20091"/>
                </a:lnTo>
                <a:lnTo>
                  <a:pt x="19686" y="19636"/>
                </a:lnTo>
                <a:cubicBezTo>
                  <a:pt x="19967" y="19385"/>
                  <a:pt x="20316" y="19137"/>
                  <a:pt x="20462" y="19089"/>
                </a:cubicBezTo>
                <a:cubicBezTo>
                  <a:pt x="20871" y="18953"/>
                  <a:pt x="20682" y="18879"/>
                  <a:pt x="19940" y="18879"/>
                </a:cubicBezTo>
                <a:cubicBezTo>
                  <a:pt x="19430" y="18879"/>
                  <a:pt x="19266" y="18901"/>
                  <a:pt x="19266" y="18971"/>
                </a:cubicBezTo>
                <a:cubicBezTo>
                  <a:pt x="19266" y="19021"/>
                  <a:pt x="19358" y="19077"/>
                  <a:pt x="19470" y="19097"/>
                </a:cubicBezTo>
                <a:cubicBezTo>
                  <a:pt x="19668" y="19133"/>
                  <a:pt x="19665" y="19147"/>
                  <a:pt x="19368" y="19443"/>
                </a:cubicBezTo>
                <a:cubicBezTo>
                  <a:pt x="19200" y="19611"/>
                  <a:pt x="19004" y="19749"/>
                  <a:pt x="18936" y="19749"/>
                </a:cubicBezTo>
                <a:cubicBezTo>
                  <a:pt x="18867" y="19749"/>
                  <a:pt x="18669" y="19612"/>
                  <a:pt x="18497" y="19447"/>
                </a:cubicBezTo>
                <a:cubicBezTo>
                  <a:pt x="18190" y="19153"/>
                  <a:pt x="18187" y="19151"/>
                  <a:pt x="18383" y="19067"/>
                </a:cubicBezTo>
                <a:cubicBezTo>
                  <a:pt x="18819" y="18879"/>
                  <a:pt x="18621" y="18809"/>
                  <a:pt x="17613" y="18809"/>
                </a:cubicBezTo>
                <a:close/>
                <a:moveTo>
                  <a:pt x="10015" y="18813"/>
                </a:moveTo>
                <a:cubicBezTo>
                  <a:pt x="9779" y="18803"/>
                  <a:pt x="9496" y="18844"/>
                  <a:pt x="9131" y="18940"/>
                </a:cubicBezTo>
                <a:cubicBezTo>
                  <a:pt x="8609" y="19076"/>
                  <a:pt x="8463" y="19069"/>
                  <a:pt x="8463" y="18905"/>
                </a:cubicBezTo>
                <a:cubicBezTo>
                  <a:pt x="8463" y="18776"/>
                  <a:pt x="8060" y="18788"/>
                  <a:pt x="7452" y="18936"/>
                </a:cubicBezTo>
                <a:cubicBezTo>
                  <a:pt x="6898" y="19070"/>
                  <a:pt x="6772" y="19193"/>
                  <a:pt x="7166" y="19224"/>
                </a:cubicBezTo>
                <a:lnTo>
                  <a:pt x="7446" y="19246"/>
                </a:lnTo>
                <a:lnTo>
                  <a:pt x="7446" y="20283"/>
                </a:lnTo>
                <a:cubicBezTo>
                  <a:pt x="7446" y="21309"/>
                  <a:pt x="7440" y="21321"/>
                  <a:pt x="7223" y="21342"/>
                </a:cubicBezTo>
                <a:cubicBezTo>
                  <a:pt x="7103" y="21354"/>
                  <a:pt x="7007" y="21411"/>
                  <a:pt x="7007" y="21465"/>
                </a:cubicBezTo>
                <a:cubicBezTo>
                  <a:pt x="7007" y="21546"/>
                  <a:pt x="7182" y="21557"/>
                  <a:pt x="7980" y="21548"/>
                </a:cubicBezTo>
                <a:cubicBezTo>
                  <a:pt x="8964" y="21537"/>
                  <a:pt x="9207" y="21464"/>
                  <a:pt x="8730" y="21320"/>
                </a:cubicBezTo>
                <a:cubicBezTo>
                  <a:pt x="8520" y="21257"/>
                  <a:pt x="8515" y="21216"/>
                  <a:pt x="8489" y="20323"/>
                </a:cubicBezTo>
                <a:cubicBezTo>
                  <a:pt x="8474" y="19810"/>
                  <a:pt x="8496" y="19364"/>
                  <a:pt x="8540" y="19334"/>
                </a:cubicBezTo>
                <a:cubicBezTo>
                  <a:pt x="8583" y="19304"/>
                  <a:pt x="8820" y="19261"/>
                  <a:pt x="9067" y="19237"/>
                </a:cubicBezTo>
                <a:cubicBezTo>
                  <a:pt x="9467" y="19200"/>
                  <a:pt x="9548" y="19214"/>
                  <a:pt x="9773" y="19369"/>
                </a:cubicBezTo>
                <a:cubicBezTo>
                  <a:pt x="10024" y="19541"/>
                  <a:pt x="10029" y="19558"/>
                  <a:pt x="10002" y="20401"/>
                </a:cubicBezTo>
                <a:cubicBezTo>
                  <a:pt x="9976" y="21215"/>
                  <a:pt x="9962" y="21257"/>
                  <a:pt x="9754" y="21320"/>
                </a:cubicBezTo>
                <a:cubicBezTo>
                  <a:pt x="9277" y="21464"/>
                  <a:pt x="9529" y="21539"/>
                  <a:pt x="10511" y="21544"/>
                </a:cubicBezTo>
                <a:cubicBezTo>
                  <a:pt x="11294" y="21547"/>
                  <a:pt x="11484" y="21529"/>
                  <a:pt x="11484" y="21452"/>
                </a:cubicBezTo>
                <a:cubicBezTo>
                  <a:pt x="11484" y="21399"/>
                  <a:pt x="11402" y="21355"/>
                  <a:pt x="11306" y="21355"/>
                </a:cubicBezTo>
                <a:cubicBezTo>
                  <a:pt x="10942" y="21355"/>
                  <a:pt x="10899" y="21225"/>
                  <a:pt x="10899" y="20196"/>
                </a:cubicBezTo>
                <a:lnTo>
                  <a:pt x="10899" y="19202"/>
                </a:lnTo>
                <a:lnTo>
                  <a:pt x="10612" y="19006"/>
                </a:lnTo>
                <a:cubicBezTo>
                  <a:pt x="10440" y="18887"/>
                  <a:pt x="10250" y="18823"/>
                  <a:pt x="10015" y="1881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31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1700" y="5041900"/>
            <a:ext cx="1612107" cy="10363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3" name="Image" descr="Image"/>
          <p:cNvPicPr>
            <a:picLocks noChangeAspect="1"/>
          </p:cNvPicPr>
          <p:nvPr/>
        </p:nvPicPr>
        <p:blipFill>
          <a:blip r:embed="rId6"/>
          <a:srcRect l="27565" r="27565"/>
          <a:stretch>
            <a:fillRect/>
          </a:stretch>
        </p:blipFill>
        <p:spPr>
          <a:xfrm>
            <a:off x="8399958" y="6807081"/>
            <a:ext cx="1709540" cy="213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4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71001" y="6977163"/>
            <a:ext cx="1612107" cy="1279450"/>
          </a:xfrm>
          <a:prstGeom prst="rect">
            <a:avLst/>
          </a:prstGeom>
          <a:ln w="12700">
            <a:miter lim="400000"/>
          </a:ln>
        </p:spPr>
      </p:pic>
      <p:sp>
        <p:nvSpPr>
          <p:cNvPr id="1315" name="[this semester]"/>
          <p:cNvSpPr txBox="1"/>
          <p:nvPr/>
        </p:nvSpPr>
        <p:spPr>
          <a:xfrm>
            <a:off x="10692184" y="8343899"/>
            <a:ext cx="196974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[this semester]</a:t>
            </a:r>
          </a:p>
        </p:txBody>
      </p:sp>
      <p:sp>
        <p:nvSpPr>
          <p:cNvPr id="1316" name="Line"/>
          <p:cNvSpPr/>
          <p:nvPr/>
        </p:nvSpPr>
        <p:spPr>
          <a:xfrm>
            <a:off x="10147300" y="5334000"/>
            <a:ext cx="996810" cy="0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17" name="Line"/>
          <p:cNvSpPr/>
          <p:nvPr/>
        </p:nvSpPr>
        <p:spPr>
          <a:xfrm>
            <a:off x="10147299" y="6311900"/>
            <a:ext cx="983218" cy="669479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18" name="Line"/>
          <p:cNvSpPr/>
          <p:nvPr/>
        </p:nvSpPr>
        <p:spPr>
          <a:xfrm>
            <a:off x="9254827" y="6438900"/>
            <a:ext cx="1" cy="635397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19" name="Line"/>
          <p:cNvSpPr/>
          <p:nvPr/>
        </p:nvSpPr>
        <p:spPr>
          <a:xfrm flipV="1">
            <a:off x="10020299" y="4384497"/>
            <a:ext cx="897017" cy="441504"/>
          </a:xfrm>
          <a:prstGeom prst="line">
            <a:avLst/>
          </a:prstGeom>
          <a:ln w="25400">
            <a:solidFill>
              <a:srgbClr val="92929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0" name="many others..."/>
          <p:cNvSpPr txBox="1"/>
          <p:nvPr/>
        </p:nvSpPr>
        <p:spPr>
          <a:xfrm>
            <a:off x="10942563" y="4074467"/>
            <a:ext cx="18503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many others...</a:t>
            </a:r>
          </a:p>
        </p:txBody>
      </p:sp>
      <p:sp>
        <p:nvSpPr>
          <p:cNvPr id="1321" name="Big question: will my program run on someone else's computer?                    (not necessarily written in Python)…"/>
          <p:cNvSpPr txBox="1">
            <a:spLocks noGrp="1"/>
          </p:cNvSpPr>
          <p:nvPr>
            <p:ph type="body" sz="half" idx="1"/>
          </p:nvPr>
        </p:nvSpPr>
        <p:spPr>
          <a:xfrm>
            <a:off x="952500" y="825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                  </a:t>
            </a:r>
            <a:r>
              <a:t>(not necessarily written in Python)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</a:p>
          <a:p>
            <a:pPr marL="635000">
              <a:spcBef>
                <a:spcPts val="0"/>
              </a:spcBef>
              <a:defRPr sz="2800"/>
            </a:pP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Use case 1: troubleshooting discovered bu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1: troubleshooting discovered bug</a:t>
            </a:r>
          </a:p>
        </p:txBody>
      </p:sp>
      <p:sp>
        <p:nvSpPr>
          <p:cNvPr id="257" name="Line"/>
          <p:cNvSpPr/>
          <p:nvPr/>
        </p:nvSpPr>
        <p:spPr>
          <a:xfrm>
            <a:off x="970855" y="5740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8" name="time"/>
          <p:cNvSpPr txBox="1"/>
          <p:nvPr/>
        </p:nvSpPr>
        <p:spPr>
          <a:xfrm>
            <a:off x="6170587" y="5872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259" name="Rounded Rectangle"/>
          <p:cNvSpPr/>
          <p:nvPr/>
        </p:nvSpPr>
        <p:spPr>
          <a:xfrm>
            <a:off x="950230" y="2464828"/>
            <a:ext cx="2421844" cy="2773383"/>
          </a:xfrm>
          <a:prstGeom prst="roundRect">
            <a:avLst>
              <a:gd name="adj" fmla="val 12101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60" name="commit 1…"/>
          <p:cNvSpPr txBox="1"/>
          <p:nvPr/>
        </p:nvSpPr>
        <p:spPr>
          <a:xfrm>
            <a:off x="1044841" y="2744821"/>
            <a:ext cx="1769715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1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first version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Meena</a:t>
            </a:r>
            <a:endParaRPr dirty="0"/>
          </a:p>
        </p:txBody>
      </p:sp>
      <p:sp>
        <p:nvSpPr>
          <p:cNvPr id="261" name="Rounded Rectangle"/>
          <p:cNvSpPr/>
          <p:nvPr/>
        </p:nvSpPr>
        <p:spPr>
          <a:xfrm>
            <a:off x="3709780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62" name="commit 2…"/>
          <p:cNvSpPr txBox="1"/>
          <p:nvPr/>
        </p:nvSpPr>
        <p:spPr>
          <a:xfrm>
            <a:off x="3804392" y="2744821"/>
            <a:ext cx="190757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2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upgrade light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Meena</a:t>
            </a:r>
            <a:endParaRPr dirty="0"/>
          </a:p>
        </p:txBody>
      </p:sp>
      <p:sp>
        <p:nvSpPr>
          <p:cNvPr id="263" name="Rounded Rectangle"/>
          <p:cNvSpPr/>
          <p:nvPr/>
        </p:nvSpPr>
        <p:spPr>
          <a:xfrm>
            <a:off x="6570292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64" name="commit 3…"/>
          <p:cNvSpPr txBox="1"/>
          <p:nvPr/>
        </p:nvSpPr>
        <p:spPr>
          <a:xfrm>
            <a:off x="6664904" y="2744821"/>
            <a:ext cx="179215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3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save energy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Meena</a:t>
            </a:r>
            <a:endParaRPr dirty="0"/>
          </a:p>
        </p:txBody>
      </p:sp>
      <p:sp>
        <p:nvSpPr>
          <p:cNvPr id="265" name="Light Bulb"/>
          <p:cNvSpPr/>
          <p:nvPr/>
        </p:nvSpPr>
        <p:spPr>
          <a:xfrm>
            <a:off x="4183972" y="4054477"/>
            <a:ext cx="520401" cy="902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6" name="Ladybug"/>
          <p:cNvSpPr/>
          <p:nvPr/>
        </p:nvSpPr>
        <p:spPr>
          <a:xfrm>
            <a:off x="5009009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Ladybug"/>
          <p:cNvSpPr/>
          <p:nvPr/>
        </p:nvSpPr>
        <p:spPr>
          <a:xfrm>
            <a:off x="7768495" y="4118719"/>
            <a:ext cx="874366" cy="773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Candle"/>
          <p:cNvSpPr/>
          <p:nvPr/>
        </p:nvSpPr>
        <p:spPr>
          <a:xfrm>
            <a:off x="1188117" y="3995552"/>
            <a:ext cx="453774" cy="1020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0447" y="0"/>
                </a:moveTo>
                <a:cubicBezTo>
                  <a:pt x="10654" y="1112"/>
                  <a:pt x="8737" y="1133"/>
                  <a:pt x="8737" y="2024"/>
                </a:cubicBezTo>
                <a:cubicBezTo>
                  <a:pt x="8737" y="2402"/>
                  <a:pt x="9149" y="2748"/>
                  <a:pt x="9841" y="3044"/>
                </a:cubicBezTo>
                <a:cubicBezTo>
                  <a:pt x="9841" y="3034"/>
                  <a:pt x="9841" y="3023"/>
                  <a:pt x="9841" y="3012"/>
                </a:cubicBezTo>
                <a:cubicBezTo>
                  <a:pt x="9841" y="2618"/>
                  <a:pt x="10206" y="2261"/>
                  <a:pt x="10789" y="2007"/>
                </a:cubicBezTo>
                <a:cubicBezTo>
                  <a:pt x="11371" y="2261"/>
                  <a:pt x="11737" y="2618"/>
                  <a:pt x="11737" y="3012"/>
                </a:cubicBezTo>
                <a:cubicBezTo>
                  <a:pt x="11737" y="3023"/>
                  <a:pt x="11737" y="3034"/>
                  <a:pt x="11737" y="3044"/>
                </a:cubicBezTo>
                <a:cubicBezTo>
                  <a:pt x="12440" y="2753"/>
                  <a:pt x="12840" y="2402"/>
                  <a:pt x="12840" y="2024"/>
                </a:cubicBezTo>
                <a:cubicBezTo>
                  <a:pt x="12852" y="1387"/>
                  <a:pt x="12292" y="551"/>
                  <a:pt x="10447" y="0"/>
                </a:cubicBezTo>
                <a:close/>
                <a:moveTo>
                  <a:pt x="10303" y="3390"/>
                </a:moveTo>
                <a:lnTo>
                  <a:pt x="10303" y="4578"/>
                </a:lnTo>
                <a:lnTo>
                  <a:pt x="815" y="7016"/>
                </a:lnTo>
                <a:cubicBezTo>
                  <a:pt x="318" y="7146"/>
                  <a:pt x="0" y="7383"/>
                  <a:pt x="0" y="7642"/>
                </a:cubicBezTo>
                <a:cubicBezTo>
                  <a:pt x="0" y="7642"/>
                  <a:pt x="0" y="21195"/>
                  <a:pt x="0" y="21422"/>
                </a:cubicBezTo>
                <a:cubicBezTo>
                  <a:pt x="0" y="21600"/>
                  <a:pt x="315" y="21599"/>
                  <a:pt x="315" y="21599"/>
                </a:cubicBezTo>
                <a:lnTo>
                  <a:pt x="21346" y="21599"/>
                </a:lnTo>
                <a:cubicBezTo>
                  <a:pt x="21346" y="21599"/>
                  <a:pt x="21600" y="21595"/>
                  <a:pt x="21600" y="21422"/>
                </a:cubicBezTo>
                <a:cubicBezTo>
                  <a:pt x="21600" y="21190"/>
                  <a:pt x="21600" y="7642"/>
                  <a:pt x="21600" y="7642"/>
                </a:cubicBezTo>
                <a:cubicBezTo>
                  <a:pt x="21588" y="7383"/>
                  <a:pt x="21287" y="7146"/>
                  <a:pt x="20777" y="7016"/>
                </a:cubicBezTo>
                <a:lnTo>
                  <a:pt x="11274" y="4578"/>
                </a:lnTo>
                <a:lnTo>
                  <a:pt x="11274" y="3390"/>
                </a:lnTo>
                <a:lnTo>
                  <a:pt x="10303" y="3390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Light Bulb"/>
          <p:cNvSpPr/>
          <p:nvPr/>
        </p:nvSpPr>
        <p:spPr>
          <a:xfrm>
            <a:off x="7005961" y="3961300"/>
            <a:ext cx="520400" cy="1088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5" h="21560" extrusionOk="0">
                <a:moveTo>
                  <a:pt x="12718" y="5"/>
                </a:moveTo>
                <a:cubicBezTo>
                  <a:pt x="12566" y="11"/>
                  <a:pt x="12413" y="25"/>
                  <a:pt x="12260" y="47"/>
                </a:cubicBezTo>
                <a:lnTo>
                  <a:pt x="1648" y="1579"/>
                </a:lnTo>
                <a:cubicBezTo>
                  <a:pt x="432" y="1755"/>
                  <a:pt x="-264" y="2379"/>
                  <a:pt x="95" y="2974"/>
                </a:cubicBezTo>
                <a:cubicBezTo>
                  <a:pt x="390" y="3463"/>
                  <a:pt x="1304" y="3779"/>
                  <a:pt x="2296" y="3779"/>
                </a:cubicBezTo>
                <a:cubicBezTo>
                  <a:pt x="2511" y="3779"/>
                  <a:pt x="2730" y="3765"/>
                  <a:pt x="2947" y="3734"/>
                </a:cubicBezTo>
                <a:lnTo>
                  <a:pt x="13562" y="2201"/>
                </a:lnTo>
                <a:cubicBezTo>
                  <a:pt x="14778" y="2025"/>
                  <a:pt x="15471" y="1401"/>
                  <a:pt x="15112" y="806"/>
                </a:cubicBezTo>
                <a:cubicBezTo>
                  <a:pt x="14798" y="286"/>
                  <a:pt x="13783" y="-40"/>
                  <a:pt x="12718" y="5"/>
                </a:cubicBezTo>
                <a:close/>
                <a:moveTo>
                  <a:pt x="18602" y="1859"/>
                </a:moveTo>
                <a:cubicBezTo>
                  <a:pt x="18450" y="1865"/>
                  <a:pt x="18295" y="1878"/>
                  <a:pt x="18143" y="1899"/>
                </a:cubicBezTo>
                <a:lnTo>
                  <a:pt x="1789" y="4202"/>
                </a:lnTo>
                <a:cubicBezTo>
                  <a:pt x="571" y="4373"/>
                  <a:pt x="-136" y="4995"/>
                  <a:pt x="215" y="5591"/>
                </a:cubicBezTo>
                <a:cubicBezTo>
                  <a:pt x="505" y="6083"/>
                  <a:pt x="1426" y="6405"/>
                  <a:pt x="2423" y="6405"/>
                </a:cubicBezTo>
                <a:cubicBezTo>
                  <a:pt x="2634" y="6405"/>
                  <a:pt x="2845" y="6389"/>
                  <a:pt x="3057" y="6359"/>
                </a:cubicBezTo>
                <a:lnTo>
                  <a:pt x="19414" y="4059"/>
                </a:lnTo>
                <a:cubicBezTo>
                  <a:pt x="20633" y="3887"/>
                  <a:pt x="21336" y="3265"/>
                  <a:pt x="20985" y="2669"/>
                </a:cubicBezTo>
                <a:cubicBezTo>
                  <a:pt x="20678" y="2148"/>
                  <a:pt x="19665" y="1818"/>
                  <a:pt x="18602" y="1859"/>
                </a:cubicBezTo>
                <a:close/>
                <a:moveTo>
                  <a:pt x="17334" y="4739"/>
                </a:moveTo>
                <a:cubicBezTo>
                  <a:pt x="17182" y="4745"/>
                  <a:pt x="17028" y="4758"/>
                  <a:pt x="16876" y="4779"/>
                </a:cubicBezTo>
                <a:lnTo>
                  <a:pt x="1662" y="6922"/>
                </a:lnTo>
                <a:cubicBezTo>
                  <a:pt x="443" y="7093"/>
                  <a:pt x="-260" y="7716"/>
                  <a:pt x="91" y="8311"/>
                </a:cubicBezTo>
                <a:cubicBezTo>
                  <a:pt x="381" y="8804"/>
                  <a:pt x="1298" y="9123"/>
                  <a:pt x="2296" y="9123"/>
                </a:cubicBezTo>
                <a:cubicBezTo>
                  <a:pt x="2506" y="9123"/>
                  <a:pt x="2721" y="9109"/>
                  <a:pt x="2933" y="9079"/>
                </a:cubicBezTo>
                <a:lnTo>
                  <a:pt x="18147" y="6939"/>
                </a:lnTo>
                <a:cubicBezTo>
                  <a:pt x="19366" y="6767"/>
                  <a:pt x="20068" y="6145"/>
                  <a:pt x="19718" y="5549"/>
                </a:cubicBezTo>
                <a:cubicBezTo>
                  <a:pt x="19410" y="5028"/>
                  <a:pt x="18397" y="4698"/>
                  <a:pt x="17334" y="4739"/>
                </a:cubicBezTo>
                <a:close/>
                <a:moveTo>
                  <a:pt x="17461" y="7420"/>
                </a:moveTo>
                <a:cubicBezTo>
                  <a:pt x="17309" y="7426"/>
                  <a:pt x="17155" y="7441"/>
                  <a:pt x="17003" y="7463"/>
                </a:cubicBezTo>
                <a:lnTo>
                  <a:pt x="1789" y="9603"/>
                </a:lnTo>
                <a:cubicBezTo>
                  <a:pt x="571" y="9775"/>
                  <a:pt x="-136" y="10397"/>
                  <a:pt x="215" y="10993"/>
                </a:cubicBezTo>
                <a:cubicBezTo>
                  <a:pt x="505" y="11485"/>
                  <a:pt x="1426" y="11805"/>
                  <a:pt x="2423" y="11805"/>
                </a:cubicBezTo>
                <a:cubicBezTo>
                  <a:pt x="2634" y="11805"/>
                  <a:pt x="2845" y="11791"/>
                  <a:pt x="3057" y="11761"/>
                </a:cubicBezTo>
                <a:lnTo>
                  <a:pt x="3088" y="11757"/>
                </a:lnTo>
                <a:lnTo>
                  <a:pt x="3088" y="12997"/>
                </a:lnTo>
                <a:lnTo>
                  <a:pt x="1603" y="12997"/>
                </a:lnTo>
                <a:lnTo>
                  <a:pt x="1603" y="14929"/>
                </a:lnTo>
                <a:lnTo>
                  <a:pt x="1603" y="15384"/>
                </a:lnTo>
                <a:lnTo>
                  <a:pt x="3071" y="17745"/>
                </a:lnTo>
                <a:lnTo>
                  <a:pt x="3074" y="17740"/>
                </a:lnTo>
                <a:cubicBezTo>
                  <a:pt x="3092" y="17918"/>
                  <a:pt x="3392" y="18060"/>
                  <a:pt x="3760" y="18060"/>
                </a:cubicBezTo>
                <a:lnTo>
                  <a:pt x="4590" y="18060"/>
                </a:lnTo>
                <a:cubicBezTo>
                  <a:pt x="4587" y="18072"/>
                  <a:pt x="4579" y="18085"/>
                  <a:pt x="4579" y="18097"/>
                </a:cubicBezTo>
                <a:lnTo>
                  <a:pt x="4579" y="18648"/>
                </a:lnTo>
                <a:cubicBezTo>
                  <a:pt x="4579" y="18830"/>
                  <a:pt x="4856" y="18982"/>
                  <a:pt x="5213" y="19010"/>
                </a:cubicBezTo>
                <a:cubicBezTo>
                  <a:pt x="5128" y="19064"/>
                  <a:pt x="5075" y="19130"/>
                  <a:pt x="5075" y="19204"/>
                </a:cubicBezTo>
                <a:lnTo>
                  <a:pt x="5075" y="19687"/>
                </a:lnTo>
                <a:cubicBezTo>
                  <a:pt x="5075" y="19864"/>
                  <a:pt x="5372" y="20009"/>
                  <a:pt x="5733" y="20009"/>
                </a:cubicBezTo>
                <a:lnTo>
                  <a:pt x="5940" y="20009"/>
                </a:lnTo>
                <a:lnTo>
                  <a:pt x="5940" y="20450"/>
                </a:lnTo>
                <a:cubicBezTo>
                  <a:pt x="5940" y="20621"/>
                  <a:pt x="6224" y="20762"/>
                  <a:pt x="6574" y="20762"/>
                </a:cubicBezTo>
                <a:lnTo>
                  <a:pt x="7686" y="20762"/>
                </a:lnTo>
                <a:cubicBezTo>
                  <a:pt x="7803" y="21211"/>
                  <a:pt x="8712" y="21560"/>
                  <a:pt x="9815" y="21560"/>
                </a:cubicBezTo>
                <a:cubicBezTo>
                  <a:pt x="10918" y="21560"/>
                  <a:pt x="11827" y="21211"/>
                  <a:pt x="11944" y="20762"/>
                </a:cubicBezTo>
                <a:lnTo>
                  <a:pt x="13053" y="20762"/>
                </a:lnTo>
                <a:cubicBezTo>
                  <a:pt x="13402" y="20762"/>
                  <a:pt x="13690" y="20621"/>
                  <a:pt x="13690" y="20450"/>
                </a:cubicBezTo>
                <a:lnTo>
                  <a:pt x="13690" y="20009"/>
                </a:lnTo>
                <a:lnTo>
                  <a:pt x="13896" y="20009"/>
                </a:lnTo>
                <a:cubicBezTo>
                  <a:pt x="14258" y="20009"/>
                  <a:pt x="14554" y="19864"/>
                  <a:pt x="14554" y="19687"/>
                </a:cubicBezTo>
                <a:lnTo>
                  <a:pt x="14554" y="19204"/>
                </a:lnTo>
                <a:cubicBezTo>
                  <a:pt x="14554" y="19130"/>
                  <a:pt x="14502" y="19064"/>
                  <a:pt x="14417" y="19010"/>
                </a:cubicBezTo>
                <a:cubicBezTo>
                  <a:pt x="14774" y="18982"/>
                  <a:pt x="15047" y="18830"/>
                  <a:pt x="15047" y="18648"/>
                </a:cubicBezTo>
                <a:lnTo>
                  <a:pt x="15047" y="18097"/>
                </a:lnTo>
                <a:cubicBezTo>
                  <a:pt x="15047" y="18085"/>
                  <a:pt x="15043" y="18072"/>
                  <a:pt x="15040" y="18060"/>
                </a:cubicBezTo>
                <a:lnTo>
                  <a:pt x="15870" y="18060"/>
                </a:lnTo>
                <a:cubicBezTo>
                  <a:pt x="16186" y="18060"/>
                  <a:pt x="16452" y="17954"/>
                  <a:pt x="16531" y="17811"/>
                </a:cubicBezTo>
                <a:lnTo>
                  <a:pt x="16559" y="17853"/>
                </a:lnTo>
                <a:lnTo>
                  <a:pt x="18026" y="15492"/>
                </a:lnTo>
                <a:lnTo>
                  <a:pt x="18026" y="15384"/>
                </a:lnTo>
                <a:lnTo>
                  <a:pt x="18026" y="15037"/>
                </a:lnTo>
                <a:lnTo>
                  <a:pt x="18026" y="12997"/>
                </a:lnTo>
                <a:lnTo>
                  <a:pt x="16611" y="12997"/>
                </a:lnTo>
                <a:lnTo>
                  <a:pt x="16611" y="9854"/>
                </a:lnTo>
                <a:lnTo>
                  <a:pt x="18274" y="9620"/>
                </a:lnTo>
                <a:cubicBezTo>
                  <a:pt x="19493" y="9449"/>
                  <a:pt x="20196" y="8826"/>
                  <a:pt x="19845" y="8231"/>
                </a:cubicBezTo>
                <a:cubicBezTo>
                  <a:pt x="19539" y="7709"/>
                  <a:pt x="18525" y="7379"/>
                  <a:pt x="17461" y="7420"/>
                </a:cubicBezTo>
                <a:close/>
                <a:moveTo>
                  <a:pt x="12019" y="10499"/>
                </a:moveTo>
                <a:lnTo>
                  <a:pt x="12019" y="12997"/>
                </a:lnTo>
                <a:lnTo>
                  <a:pt x="7679" y="12997"/>
                </a:lnTo>
                <a:lnTo>
                  <a:pt x="7679" y="11111"/>
                </a:lnTo>
                <a:lnTo>
                  <a:pt x="12019" y="10499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0" name="test.py:"/>
          <p:cNvSpPr txBox="1"/>
          <p:nvPr/>
        </p:nvSpPr>
        <p:spPr>
          <a:xfrm>
            <a:off x="1064328" y="1733988"/>
            <a:ext cx="10435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71" name="Dingbat Check"/>
          <p:cNvSpPr/>
          <p:nvPr/>
        </p:nvSpPr>
        <p:spPr>
          <a:xfrm>
            <a:off x="2258197" y="1596922"/>
            <a:ext cx="769611" cy="731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2" name="test.py:"/>
          <p:cNvSpPr txBox="1"/>
          <p:nvPr/>
        </p:nvSpPr>
        <p:spPr>
          <a:xfrm>
            <a:off x="39853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73" name="Dingbat X"/>
          <p:cNvSpPr/>
          <p:nvPr/>
        </p:nvSpPr>
        <p:spPr>
          <a:xfrm>
            <a:off x="5102271" y="1584043"/>
            <a:ext cx="687842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4" name="test.py:"/>
          <p:cNvSpPr txBox="1"/>
          <p:nvPr/>
        </p:nvSpPr>
        <p:spPr>
          <a:xfrm>
            <a:off x="69063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75" name="Dingbat X"/>
          <p:cNvSpPr/>
          <p:nvPr/>
        </p:nvSpPr>
        <p:spPr>
          <a:xfrm>
            <a:off x="8023271" y="1584043"/>
            <a:ext cx="687842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6" name="Rounded Rectangle"/>
          <p:cNvSpPr/>
          <p:nvPr/>
        </p:nvSpPr>
        <p:spPr>
          <a:xfrm>
            <a:off x="9440492" y="2464828"/>
            <a:ext cx="2522805" cy="2773383"/>
          </a:xfrm>
          <a:prstGeom prst="roundRect">
            <a:avLst>
              <a:gd name="adj" fmla="val 1161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77" name="commit 4…"/>
          <p:cNvSpPr txBox="1"/>
          <p:nvPr/>
        </p:nvSpPr>
        <p:spPr>
          <a:xfrm>
            <a:off x="9535104" y="2744821"/>
            <a:ext cx="2269852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 b="0"/>
            </a:pPr>
            <a:r>
              <a:rPr dirty="0"/>
              <a:t>commit 4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msg: my bad, my bad!</a:t>
            </a:r>
          </a:p>
          <a:p>
            <a:pPr algn="l"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author: </a:t>
            </a:r>
            <a:r>
              <a:rPr lang="en-US" dirty="0"/>
              <a:t>Meena</a:t>
            </a:r>
            <a:endParaRPr dirty="0"/>
          </a:p>
        </p:txBody>
      </p:sp>
      <p:sp>
        <p:nvSpPr>
          <p:cNvPr id="278" name="Light Bulb"/>
          <p:cNvSpPr/>
          <p:nvPr/>
        </p:nvSpPr>
        <p:spPr>
          <a:xfrm>
            <a:off x="9876161" y="3961300"/>
            <a:ext cx="520400" cy="1088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5" h="21560" extrusionOk="0">
                <a:moveTo>
                  <a:pt x="12718" y="5"/>
                </a:moveTo>
                <a:cubicBezTo>
                  <a:pt x="12566" y="11"/>
                  <a:pt x="12413" y="25"/>
                  <a:pt x="12260" y="47"/>
                </a:cubicBezTo>
                <a:lnTo>
                  <a:pt x="1648" y="1579"/>
                </a:lnTo>
                <a:cubicBezTo>
                  <a:pt x="432" y="1755"/>
                  <a:pt x="-264" y="2379"/>
                  <a:pt x="95" y="2974"/>
                </a:cubicBezTo>
                <a:cubicBezTo>
                  <a:pt x="390" y="3463"/>
                  <a:pt x="1304" y="3779"/>
                  <a:pt x="2296" y="3779"/>
                </a:cubicBezTo>
                <a:cubicBezTo>
                  <a:pt x="2511" y="3779"/>
                  <a:pt x="2730" y="3765"/>
                  <a:pt x="2947" y="3734"/>
                </a:cubicBezTo>
                <a:lnTo>
                  <a:pt x="13562" y="2201"/>
                </a:lnTo>
                <a:cubicBezTo>
                  <a:pt x="14778" y="2025"/>
                  <a:pt x="15471" y="1401"/>
                  <a:pt x="15112" y="806"/>
                </a:cubicBezTo>
                <a:cubicBezTo>
                  <a:pt x="14798" y="286"/>
                  <a:pt x="13783" y="-40"/>
                  <a:pt x="12718" y="5"/>
                </a:cubicBezTo>
                <a:close/>
                <a:moveTo>
                  <a:pt x="18602" y="1859"/>
                </a:moveTo>
                <a:cubicBezTo>
                  <a:pt x="18450" y="1865"/>
                  <a:pt x="18295" y="1878"/>
                  <a:pt x="18143" y="1899"/>
                </a:cubicBezTo>
                <a:lnTo>
                  <a:pt x="1789" y="4202"/>
                </a:lnTo>
                <a:cubicBezTo>
                  <a:pt x="571" y="4373"/>
                  <a:pt x="-136" y="4995"/>
                  <a:pt x="215" y="5591"/>
                </a:cubicBezTo>
                <a:cubicBezTo>
                  <a:pt x="505" y="6083"/>
                  <a:pt x="1426" y="6405"/>
                  <a:pt x="2423" y="6405"/>
                </a:cubicBezTo>
                <a:cubicBezTo>
                  <a:pt x="2634" y="6405"/>
                  <a:pt x="2845" y="6389"/>
                  <a:pt x="3057" y="6359"/>
                </a:cubicBezTo>
                <a:lnTo>
                  <a:pt x="19414" y="4059"/>
                </a:lnTo>
                <a:cubicBezTo>
                  <a:pt x="20633" y="3887"/>
                  <a:pt x="21336" y="3265"/>
                  <a:pt x="20985" y="2669"/>
                </a:cubicBezTo>
                <a:cubicBezTo>
                  <a:pt x="20678" y="2148"/>
                  <a:pt x="19665" y="1818"/>
                  <a:pt x="18602" y="1859"/>
                </a:cubicBezTo>
                <a:close/>
                <a:moveTo>
                  <a:pt x="17334" y="4739"/>
                </a:moveTo>
                <a:cubicBezTo>
                  <a:pt x="17182" y="4745"/>
                  <a:pt x="17028" y="4758"/>
                  <a:pt x="16876" y="4779"/>
                </a:cubicBezTo>
                <a:lnTo>
                  <a:pt x="1662" y="6922"/>
                </a:lnTo>
                <a:cubicBezTo>
                  <a:pt x="443" y="7093"/>
                  <a:pt x="-260" y="7716"/>
                  <a:pt x="91" y="8311"/>
                </a:cubicBezTo>
                <a:cubicBezTo>
                  <a:pt x="381" y="8804"/>
                  <a:pt x="1298" y="9123"/>
                  <a:pt x="2296" y="9123"/>
                </a:cubicBezTo>
                <a:cubicBezTo>
                  <a:pt x="2506" y="9123"/>
                  <a:pt x="2721" y="9109"/>
                  <a:pt x="2933" y="9079"/>
                </a:cubicBezTo>
                <a:lnTo>
                  <a:pt x="18147" y="6939"/>
                </a:lnTo>
                <a:cubicBezTo>
                  <a:pt x="19366" y="6767"/>
                  <a:pt x="20068" y="6145"/>
                  <a:pt x="19718" y="5549"/>
                </a:cubicBezTo>
                <a:cubicBezTo>
                  <a:pt x="19410" y="5028"/>
                  <a:pt x="18397" y="4698"/>
                  <a:pt x="17334" y="4739"/>
                </a:cubicBezTo>
                <a:close/>
                <a:moveTo>
                  <a:pt x="17461" y="7420"/>
                </a:moveTo>
                <a:cubicBezTo>
                  <a:pt x="17309" y="7426"/>
                  <a:pt x="17155" y="7441"/>
                  <a:pt x="17003" y="7463"/>
                </a:cubicBezTo>
                <a:lnTo>
                  <a:pt x="1789" y="9603"/>
                </a:lnTo>
                <a:cubicBezTo>
                  <a:pt x="571" y="9775"/>
                  <a:pt x="-136" y="10397"/>
                  <a:pt x="215" y="10993"/>
                </a:cubicBezTo>
                <a:cubicBezTo>
                  <a:pt x="505" y="11485"/>
                  <a:pt x="1426" y="11805"/>
                  <a:pt x="2423" y="11805"/>
                </a:cubicBezTo>
                <a:cubicBezTo>
                  <a:pt x="2634" y="11805"/>
                  <a:pt x="2845" y="11791"/>
                  <a:pt x="3057" y="11761"/>
                </a:cubicBezTo>
                <a:lnTo>
                  <a:pt x="3088" y="11757"/>
                </a:lnTo>
                <a:lnTo>
                  <a:pt x="3088" y="12997"/>
                </a:lnTo>
                <a:lnTo>
                  <a:pt x="1603" y="12997"/>
                </a:lnTo>
                <a:lnTo>
                  <a:pt x="1603" y="14929"/>
                </a:lnTo>
                <a:lnTo>
                  <a:pt x="1603" y="15384"/>
                </a:lnTo>
                <a:lnTo>
                  <a:pt x="3071" y="17745"/>
                </a:lnTo>
                <a:lnTo>
                  <a:pt x="3074" y="17740"/>
                </a:lnTo>
                <a:cubicBezTo>
                  <a:pt x="3092" y="17918"/>
                  <a:pt x="3392" y="18060"/>
                  <a:pt x="3760" y="18060"/>
                </a:cubicBezTo>
                <a:lnTo>
                  <a:pt x="4590" y="18060"/>
                </a:lnTo>
                <a:cubicBezTo>
                  <a:pt x="4587" y="18072"/>
                  <a:pt x="4579" y="18085"/>
                  <a:pt x="4579" y="18097"/>
                </a:cubicBezTo>
                <a:lnTo>
                  <a:pt x="4579" y="18648"/>
                </a:lnTo>
                <a:cubicBezTo>
                  <a:pt x="4579" y="18830"/>
                  <a:pt x="4856" y="18982"/>
                  <a:pt x="5213" y="19010"/>
                </a:cubicBezTo>
                <a:cubicBezTo>
                  <a:pt x="5128" y="19064"/>
                  <a:pt x="5075" y="19130"/>
                  <a:pt x="5075" y="19204"/>
                </a:cubicBezTo>
                <a:lnTo>
                  <a:pt x="5075" y="19687"/>
                </a:lnTo>
                <a:cubicBezTo>
                  <a:pt x="5075" y="19864"/>
                  <a:pt x="5372" y="20009"/>
                  <a:pt x="5733" y="20009"/>
                </a:cubicBezTo>
                <a:lnTo>
                  <a:pt x="5940" y="20009"/>
                </a:lnTo>
                <a:lnTo>
                  <a:pt x="5940" y="20450"/>
                </a:lnTo>
                <a:cubicBezTo>
                  <a:pt x="5940" y="20621"/>
                  <a:pt x="6224" y="20762"/>
                  <a:pt x="6574" y="20762"/>
                </a:cubicBezTo>
                <a:lnTo>
                  <a:pt x="7686" y="20762"/>
                </a:lnTo>
                <a:cubicBezTo>
                  <a:pt x="7803" y="21211"/>
                  <a:pt x="8712" y="21560"/>
                  <a:pt x="9815" y="21560"/>
                </a:cubicBezTo>
                <a:cubicBezTo>
                  <a:pt x="10918" y="21560"/>
                  <a:pt x="11827" y="21211"/>
                  <a:pt x="11944" y="20762"/>
                </a:cubicBezTo>
                <a:lnTo>
                  <a:pt x="13053" y="20762"/>
                </a:lnTo>
                <a:cubicBezTo>
                  <a:pt x="13402" y="20762"/>
                  <a:pt x="13690" y="20621"/>
                  <a:pt x="13690" y="20450"/>
                </a:cubicBezTo>
                <a:lnTo>
                  <a:pt x="13690" y="20009"/>
                </a:lnTo>
                <a:lnTo>
                  <a:pt x="13896" y="20009"/>
                </a:lnTo>
                <a:cubicBezTo>
                  <a:pt x="14258" y="20009"/>
                  <a:pt x="14554" y="19864"/>
                  <a:pt x="14554" y="19687"/>
                </a:cubicBezTo>
                <a:lnTo>
                  <a:pt x="14554" y="19204"/>
                </a:lnTo>
                <a:cubicBezTo>
                  <a:pt x="14554" y="19130"/>
                  <a:pt x="14502" y="19064"/>
                  <a:pt x="14417" y="19010"/>
                </a:cubicBezTo>
                <a:cubicBezTo>
                  <a:pt x="14774" y="18982"/>
                  <a:pt x="15047" y="18830"/>
                  <a:pt x="15047" y="18648"/>
                </a:cubicBezTo>
                <a:lnTo>
                  <a:pt x="15047" y="18097"/>
                </a:lnTo>
                <a:cubicBezTo>
                  <a:pt x="15047" y="18085"/>
                  <a:pt x="15043" y="18072"/>
                  <a:pt x="15040" y="18060"/>
                </a:cubicBezTo>
                <a:lnTo>
                  <a:pt x="15870" y="18060"/>
                </a:lnTo>
                <a:cubicBezTo>
                  <a:pt x="16186" y="18060"/>
                  <a:pt x="16452" y="17954"/>
                  <a:pt x="16531" y="17811"/>
                </a:cubicBezTo>
                <a:lnTo>
                  <a:pt x="16559" y="17853"/>
                </a:lnTo>
                <a:lnTo>
                  <a:pt x="18026" y="15492"/>
                </a:lnTo>
                <a:lnTo>
                  <a:pt x="18026" y="15384"/>
                </a:lnTo>
                <a:lnTo>
                  <a:pt x="18026" y="15037"/>
                </a:lnTo>
                <a:lnTo>
                  <a:pt x="18026" y="12997"/>
                </a:lnTo>
                <a:lnTo>
                  <a:pt x="16611" y="12997"/>
                </a:lnTo>
                <a:lnTo>
                  <a:pt x="16611" y="9854"/>
                </a:lnTo>
                <a:lnTo>
                  <a:pt x="18274" y="9620"/>
                </a:lnTo>
                <a:cubicBezTo>
                  <a:pt x="19493" y="9449"/>
                  <a:pt x="20196" y="8826"/>
                  <a:pt x="19845" y="8231"/>
                </a:cubicBezTo>
                <a:cubicBezTo>
                  <a:pt x="19539" y="7709"/>
                  <a:pt x="18525" y="7379"/>
                  <a:pt x="17461" y="7420"/>
                </a:cubicBezTo>
                <a:close/>
                <a:moveTo>
                  <a:pt x="12019" y="10499"/>
                </a:moveTo>
                <a:lnTo>
                  <a:pt x="12019" y="12997"/>
                </a:lnTo>
                <a:lnTo>
                  <a:pt x="7679" y="12997"/>
                </a:lnTo>
                <a:lnTo>
                  <a:pt x="7679" y="11111"/>
                </a:lnTo>
                <a:lnTo>
                  <a:pt x="12019" y="10499"/>
                </a:lnTo>
                <a:close/>
              </a:path>
            </a:pathLst>
          </a:cu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9" name="test.py:"/>
          <p:cNvSpPr txBox="1"/>
          <p:nvPr/>
        </p:nvSpPr>
        <p:spPr>
          <a:xfrm>
            <a:off x="9649528" y="1733988"/>
            <a:ext cx="10435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test.py: </a:t>
            </a:r>
          </a:p>
        </p:txBody>
      </p:sp>
      <p:sp>
        <p:nvSpPr>
          <p:cNvPr id="280" name="Dingbat Check"/>
          <p:cNvSpPr/>
          <p:nvPr/>
        </p:nvSpPr>
        <p:spPr>
          <a:xfrm>
            <a:off x="10843397" y="1596922"/>
            <a:ext cx="769611" cy="731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1" name="Line"/>
          <p:cNvSpPr/>
          <p:nvPr/>
        </p:nvSpPr>
        <p:spPr>
          <a:xfrm flipH="1">
            <a:off x="33380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2" name="Line"/>
          <p:cNvSpPr/>
          <p:nvPr/>
        </p:nvSpPr>
        <p:spPr>
          <a:xfrm flipH="1">
            <a:off x="61955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Line"/>
          <p:cNvSpPr/>
          <p:nvPr/>
        </p:nvSpPr>
        <p:spPr>
          <a:xfrm flipH="1">
            <a:off x="9091138" y="3937094"/>
            <a:ext cx="3615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Use case 2: versioned releas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2: versioned releases</a:t>
            </a:r>
          </a:p>
        </p:txBody>
      </p:sp>
      <p:sp>
        <p:nvSpPr>
          <p:cNvPr id="286" name="Line"/>
          <p:cNvSpPr/>
          <p:nvPr/>
        </p:nvSpPr>
        <p:spPr>
          <a:xfrm>
            <a:off x="970855" y="5740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7" name="time"/>
          <p:cNvSpPr txBox="1"/>
          <p:nvPr/>
        </p:nvSpPr>
        <p:spPr>
          <a:xfrm>
            <a:off x="6170587" y="5872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288" name="Rounded Rectangle"/>
          <p:cNvSpPr/>
          <p:nvPr/>
        </p:nvSpPr>
        <p:spPr>
          <a:xfrm>
            <a:off x="1160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89" name="Rounded Rectangle"/>
          <p:cNvSpPr/>
          <p:nvPr/>
        </p:nvSpPr>
        <p:spPr>
          <a:xfrm>
            <a:off x="2472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0" name="Ladybug"/>
          <p:cNvSpPr/>
          <p:nvPr/>
        </p:nvSpPr>
        <p:spPr>
          <a:xfrm>
            <a:off x="2674279" y="3622919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1" name="Rounded Rectangle"/>
          <p:cNvSpPr/>
          <p:nvPr/>
        </p:nvSpPr>
        <p:spPr>
          <a:xfrm>
            <a:off x="3827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2" name="Rounded Rectangle"/>
          <p:cNvSpPr/>
          <p:nvPr/>
        </p:nvSpPr>
        <p:spPr>
          <a:xfrm>
            <a:off x="5139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3" name="Rounded Rectangle"/>
          <p:cNvSpPr/>
          <p:nvPr/>
        </p:nvSpPr>
        <p:spPr>
          <a:xfrm>
            <a:off x="6494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4" name="Rounded Rectangle"/>
          <p:cNvSpPr/>
          <p:nvPr/>
        </p:nvSpPr>
        <p:spPr>
          <a:xfrm>
            <a:off x="7806481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5" name="Rounded Rectangle"/>
          <p:cNvSpPr/>
          <p:nvPr/>
        </p:nvSpPr>
        <p:spPr>
          <a:xfrm>
            <a:off x="9161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6" name="Rounded Rectangle"/>
          <p:cNvSpPr/>
          <p:nvPr/>
        </p:nvSpPr>
        <p:spPr>
          <a:xfrm>
            <a:off x="10473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297" name="Light Bulb"/>
          <p:cNvSpPr/>
          <p:nvPr/>
        </p:nvSpPr>
        <p:spPr>
          <a:xfrm>
            <a:off x="3955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8" name="Light Bulb"/>
          <p:cNvSpPr/>
          <p:nvPr/>
        </p:nvSpPr>
        <p:spPr>
          <a:xfrm>
            <a:off x="4463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Light Bulb"/>
          <p:cNvSpPr/>
          <p:nvPr/>
        </p:nvSpPr>
        <p:spPr>
          <a:xfrm>
            <a:off x="5288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0" name="Light Bulb"/>
          <p:cNvSpPr/>
          <p:nvPr/>
        </p:nvSpPr>
        <p:spPr>
          <a:xfrm>
            <a:off x="5796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1" name="Light Bulb"/>
          <p:cNvSpPr/>
          <p:nvPr/>
        </p:nvSpPr>
        <p:spPr>
          <a:xfrm>
            <a:off x="5288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2" name="Ladybug"/>
          <p:cNvSpPr/>
          <p:nvPr/>
        </p:nvSpPr>
        <p:spPr>
          <a:xfrm>
            <a:off x="5702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3" name="Light Bulb"/>
          <p:cNvSpPr/>
          <p:nvPr/>
        </p:nvSpPr>
        <p:spPr>
          <a:xfrm>
            <a:off x="6647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4" name="Light Bulb"/>
          <p:cNvSpPr/>
          <p:nvPr/>
        </p:nvSpPr>
        <p:spPr>
          <a:xfrm>
            <a:off x="7155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5" name="Light Bulb"/>
          <p:cNvSpPr/>
          <p:nvPr/>
        </p:nvSpPr>
        <p:spPr>
          <a:xfrm>
            <a:off x="66475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6" name="Ladybug"/>
          <p:cNvSpPr/>
          <p:nvPr/>
        </p:nvSpPr>
        <p:spPr>
          <a:xfrm>
            <a:off x="70610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7" name="Ladybug"/>
          <p:cNvSpPr/>
          <p:nvPr/>
        </p:nvSpPr>
        <p:spPr>
          <a:xfrm>
            <a:off x="6553075" y="423587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8" name="Ladybug"/>
          <p:cNvSpPr/>
          <p:nvPr/>
        </p:nvSpPr>
        <p:spPr>
          <a:xfrm>
            <a:off x="67908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9" name="Light Bulb"/>
          <p:cNvSpPr/>
          <p:nvPr/>
        </p:nvSpPr>
        <p:spPr>
          <a:xfrm>
            <a:off x="7955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0" name="Light Bulb"/>
          <p:cNvSpPr/>
          <p:nvPr/>
        </p:nvSpPr>
        <p:spPr>
          <a:xfrm>
            <a:off x="8463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1" name="Light Bulb"/>
          <p:cNvSpPr/>
          <p:nvPr/>
        </p:nvSpPr>
        <p:spPr>
          <a:xfrm>
            <a:off x="7955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2" name="Ladybug"/>
          <p:cNvSpPr/>
          <p:nvPr/>
        </p:nvSpPr>
        <p:spPr>
          <a:xfrm>
            <a:off x="8369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3" name="Light Bulb"/>
          <p:cNvSpPr/>
          <p:nvPr/>
        </p:nvSpPr>
        <p:spPr>
          <a:xfrm>
            <a:off x="8463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4" name="Ladybug"/>
          <p:cNvSpPr/>
          <p:nvPr/>
        </p:nvSpPr>
        <p:spPr>
          <a:xfrm>
            <a:off x="80989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5" name="Light Bulb"/>
          <p:cNvSpPr/>
          <p:nvPr/>
        </p:nvSpPr>
        <p:spPr>
          <a:xfrm>
            <a:off x="9289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6" name="Light Bulb"/>
          <p:cNvSpPr/>
          <p:nvPr/>
        </p:nvSpPr>
        <p:spPr>
          <a:xfrm>
            <a:off x="9797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7" name="Light Bulb"/>
          <p:cNvSpPr/>
          <p:nvPr/>
        </p:nvSpPr>
        <p:spPr>
          <a:xfrm>
            <a:off x="92891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8" name="Ladybug"/>
          <p:cNvSpPr/>
          <p:nvPr/>
        </p:nvSpPr>
        <p:spPr>
          <a:xfrm rot="9519005">
            <a:off x="9246698" y="414112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9" name="Light Bulb"/>
          <p:cNvSpPr/>
          <p:nvPr/>
        </p:nvSpPr>
        <p:spPr>
          <a:xfrm>
            <a:off x="97971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0" name="Ladybug"/>
          <p:cNvSpPr/>
          <p:nvPr/>
        </p:nvSpPr>
        <p:spPr>
          <a:xfrm>
            <a:off x="94324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1" name="Light Bulb"/>
          <p:cNvSpPr/>
          <p:nvPr/>
        </p:nvSpPr>
        <p:spPr>
          <a:xfrm>
            <a:off x="10622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2" name="Light Bulb"/>
          <p:cNvSpPr/>
          <p:nvPr/>
        </p:nvSpPr>
        <p:spPr>
          <a:xfrm>
            <a:off x="11130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3" name="Light Bulb"/>
          <p:cNvSpPr/>
          <p:nvPr/>
        </p:nvSpPr>
        <p:spPr>
          <a:xfrm>
            <a:off x="10622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4" name="Light Bulb"/>
          <p:cNvSpPr/>
          <p:nvPr/>
        </p:nvSpPr>
        <p:spPr>
          <a:xfrm>
            <a:off x="11130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5" name="Ladybug"/>
          <p:cNvSpPr/>
          <p:nvPr/>
        </p:nvSpPr>
        <p:spPr>
          <a:xfrm>
            <a:off x="107913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6" name="Ladybug"/>
          <p:cNvSpPr/>
          <p:nvPr/>
        </p:nvSpPr>
        <p:spPr>
          <a:xfrm rot="14762928">
            <a:off x="9787020" y="372194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7" name="Candle Stick"/>
          <p:cNvSpPr/>
          <p:nvPr/>
        </p:nvSpPr>
        <p:spPr>
          <a:xfrm>
            <a:off x="135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8" name="Candle Stick"/>
          <p:cNvSpPr/>
          <p:nvPr/>
        </p:nvSpPr>
        <p:spPr>
          <a:xfrm>
            <a:off x="262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9" name="Candle Stick"/>
          <p:cNvSpPr/>
          <p:nvPr/>
        </p:nvSpPr>
        <p:spPr>
          <a:xfrm>
            <a:off x="3136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0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1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2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 flipH="1">
            <a:off x="102341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7" name="1"/>
          <p:cNvSpPr txBox="1"/>
          <p:nvPr/>
        </p:nvSpPr>
        <p:spPr>
          <a:xfrm>
            <a:off x="1581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1</a:t>
            </a:r>
          </a:p>
        </p:txBody>
      </p:sp>
      <p:sp>
        <p:nvSpPr>
          <p:cNvPr id="338" name="2"/>
          <p:cNvSpPr txBox="1"/>
          <p:nvPr/>
        </p:nvSpPr>
        <p:spPr>
          <a:xfrm>
            <a:off x="2915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</a:t>
            </a:r>
          </a:p>
        </p:txBody>
      </p:sp>
      <p:sp>
        <p:nvSpPr>
          <p:cNvPr id="339" name="3"/>
          <p:cNvSpPr txBox="1"/>
          <p:nvPr/>
        </p:nvSpPr>
        <p:spPr>
          <a:xfrm>
            <a:off x="4248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3</a:t>
            </a:r>
          </a:p>
        </p:txBody>
      </p:sp>
      <p:sp>
        <p:nvSpPr>
          <p:cNvPr id="340" name="4"/>
          <p:cNvSpPr txBox="1"/>
          <p:nvPr/>
        </p:nvSpPr>
        <p:spPr>
          <a:xfrm>
            <a:off x="5582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4</a:t>
            </a:r>
          </a:p>
        </p:txBody>
      </p:sp>
      <p:sp>
        <p:nvSpPr>
          <p:cNvPr id="341" name="5"/>
          <p:cNvSpPr txBox="1"/>
          <p:nvPr/>
        </p:nvSpPr>
        <p:spPr>
          <a:xfrm>
            <a:off x="6915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5</a:t>
            </a:r>
          </a:p>
        </p:txBody>
      </p:sp>
      <p:sp>
        <p:nvSpPr>
          <p:cNvPr id="342" name="6"/>
          <p:cNvSpPr txBox="1"/>
          <p:nvPr/>
        </p:nvSpPr>
        <p:spPr>
          <a:xfrm>
            <a:off x="8249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6</a:t>
            </a:r>
          </a:p>
        </p:txBody>
      </p:sp>
      <p:sp>
        <p:nvSpPr>
          <p:cNvPr id="343" name="7"/>
          <p:cNvSpPr txBox="1"/>
          <p:nvPr/>
        </p:nvSpPr>
        <p:spPr>
          <a:xfrm>
            <a:off x="9582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7</a:t>
            </a:r>
          </a:p>
        </p:txBody>
      </p:sp>
      <p:sp>
        <p:nvSpPr>
          <p:cNvPr id="344" name="8"/>
          <p:cNvSpPr txBox="1"/>
          <p:nvPr/>
        </p:nvSpPr>
        <p:spPr>
          <a:xfrm>
            <a:off x="10916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8</a:t>
            </a:r>
          </a:p>
        </p:txBody>
      </p:sp>
      <p:sp>
        <p:nvSpPr>
          <p:cNvPr id="345" name="which version would you use?"/>
          <p:cNvSpPr txBox="1"/>
          <p:nvPr/>
        </p:nvSpPr>
        <p:spPr>
          <a:xfrm>
            <a:off x="3994232" y="6971700"/>
            <a:ext cx="471792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which version would you use?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Use case 2: versioned releas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2: versioned releases</a:t>
            </a:r>
          </a:p>
        </p:txBody>
      </p:sp>
      <p:sp>
        <p:nvSpPr>
          <p:cNvPr id="348" name="Line"/>
          <p:cNvSpPr/>
          <p:nvPr/>
        </p:nvSpPr>
        <p:spPr>
          <a:xfrm>
            <a:off x="970855" y="6629400"/>
            <a:ext cx="11099801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9" name="time"/>
          <p:cNvSpPr txBox="1"/>
          <p:nvPr/>
        </p:nvSpPr>
        <p:spPr>
          <a:xfrm>
            <a:off x="6170587" y="6761336"/>
            <a:ext cx="6636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time</a:t>
            </a:r>
          </a:p>
        </p:txBody>
      </p:sp>
      <p:sp>
        <p:nvSpPr>
          <p:cNvPr id="350" name="Rounded Rectangle"/>
          <p:cNvSpPr/>
          <p:nvPr/>
        </p:nvSpPr>
        <p:spPr>
          <a:xfrm>
            <a:off x="1160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1" name="Rounded Rectangle"/>
          <p:cNvSpPr/>
          <p:nvPr/>
        </p:nvSpPr>
        <p:spPr>
          <a:xfrm>
            <a:off x="2472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2" name="Ladybug"/>
          <p:cNvSpPr/>
          <p:nvPr/>
        </p:nvSpPr>
        <p:spPr>
          <a:xfrm>
            <a:off x="2674279" y="3622919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3" name="Rounded Rectangle"/>
          <p:cNvSpPr/>
          <p:nvPr/>
        </p:nvSpPr>
        <p:spPr>
          <a:xfrm>
            <a:off x="3827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4" name="Rounded Rectangle"/>
          <p:cNvSpPr/>
          <p:nvPr/>
        </p:nvSpPr>
        <p:spPr>
          <a:xfrm>
            <a:off x="5139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5" name="Rounded Rectangle"/>
          <p:cNvSpPr/>
          <p:nvPr/>
        </p:nvSpPr>
        <p:spPr>
          <a:xfrm>
            <a:off x="6494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6" name="Rounded Rectangle"/>
          <p:cNvSpPr/>
          <p:nvPr/>
        </p:nvSpPr>
        <p:spPr>
          <a:xfrm>
            <a:off x="7806481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7" name="Rounded Rectangle"/>
          <p:cNvSpPr/>
          <p:nvPr/>
        </p:nvSpPr>
        <p:spPr>
          <a:xfrm>
            <a:off x="9161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8" name="Rounded Rectangle"/>
          <p:cNvSpPr/>
          <p:nvPr/>
        </p:nvSpPr>
        <p:spPr>
          <a:xfrm>
            <a:off x="10473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359" name="Light Bulb"/>
          <p:cNvSpPr/>
          <p:nvPr/>
        </p:nvSpPr>
        <p:spPr>
          <a:xfrm>
            <a:off x="3955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0" name="Light Bulb"/>
          <p:cNvSpPr/>
          <p:nvPr/>
        </p:nvSpPr>
        <p:spPr>
          <a:xfrm>
            <a:off x="4463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1" name="Light Bulb"/>
          <p:cNvSpPr/>
          <p:nvPr/>
        </p:nvSpPr>
        <p:spPr>
          <a:xfrm>
            <a:off x="5288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2" name="Light Bulb"/>
          <p:cNvSpPr/>
          <p:nvPr/>
        </p:nvSpPr>
        <p:spPr>
          <a:xfrm>
            <a:off x="5796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3" name="Light Bulb"/>
          <p:cNvSpPr/>
          <p:nvPr/>
        </p:nvSpPr>
        <p:spPr>
          <a:xfrm>
            <a:off x="5288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4" name="Ladybug"/>
          <p:cNvSpPr/>
          <p:nvPr/>
        </p:nvSpPr>
        <p:spPr>
          <a:xfrm>
            <a:off x="5702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5" name="Light Bulb"/>
          <p:cNvSpPr/>
          <p:nvPr/>
        </p:nvSpPr>
        <p:spPr>
          <a:xfrm>
            <a:off x="6647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6" name="Light Bulb"/>
          <p:cNvSpPr/>
          <p:nvPr/>
        </p:nvSpPr>
        <p:spPr>
          <a:xfrm>
            <a:off x="7155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7" name="Light Bulb"/>
          <p:cNvSpPr/>
          <p:nvPr/>
        </p:nvSpPr>
        <p:spPr>
          <a:xfrm>
            <a:off x="66475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8" name="Ladybug"/>
          <p:cNvSpPr/>
          <p:nvPr/>
        </p:nvSpPr>
        <p:spPr>
          <a:xfrm>
            <a:off x="70610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9" name="Ladybug"/>
          <p:cNvSpPr/>
          <p:nvPr/>
        </p:nvSpPr>
        <p:spPr>
          <a:xfrm>
            <a:off x="6553075" y="423587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0" name="Ladybug"/>
          <p:cNvSpPr/>
          <p:nvPr/>
        </p:nvSpPr>
        <p:spPr>
          <a:xfrm>
            <a:off x="67908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1" name="Light Bulb"/>
          <p:cNvSpPr/>
          <p:nvPr/>
        </p:nvSpPr>
        <p:spPr>
          <a:xfrm>
            <a:off x="7955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2" name="Light Bulb"/>
          <p:cNvSpPr/>
          <p:nvPr/>
        </p:nvSpPr>
        <p:spPr>
          <a:xfrm>
            <a:off x="8463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3" name="Light Bulb"/>
          <p:cNvSpPr/>
          <p:nvPr/>
        </p:nvSpPr>
        <p:spPr>
          <a:xfrm>
            <a:off x="7955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4" name="Ladybug"/>
          <p:cNvSpPr/>
          <p:nvPr/>
        </p:nvSpPr>
        <p:spPr>
          <a:xfrm>
            <a:off x="8369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5" name="Light Bulb"/>
          <p:cNvSpPr/>
          <p:nvPr/>
        </p:nvSpPr>
        <p:spPr>
          <a:xfrm>
            <a:off x="8463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6" name="Ladybug"/>
          <p:cNvSpPr/>
          <p:nvPr/>
        </p:nvSpPr>
        <p:spPr>
          <a:xfrm>
            <a:off x="80989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7" name="Light Bulb"/>
          <p:cNvSpPr/>
          <p:nvPr/>
        </p:nvSpPr>
        <p:spPr>
          <a:xfrm>
            <a:off x="9289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8" name="Light Bulb"/>
          <p:cNvSpPr/>
          <p:nvPr/>
        </p:nvSpPr>
        <p:spPr>
          <a:xfrm>
            <a:off x="9797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9" name="Light Bulb"/>
          <p:cNvSpPr/>
          <p:nvPr/>
        </p:nvSpPr>
        <p:spPr>
          <a:xfrm>
            <a:off x="92891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0" name="Ladybug"/>
          <p:cNvSpPr/>
          <p:nvPr/>
        </p:nvSpPr>
        <p:spPr>
          <a:xfrm rot="9519005">
            <a:off x="9246698" y="414112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1" name="Light Bulb"/>
          <p:cNvSpPr/>
          <p:nvPr/>
        </p:nvSpPr>
        <p:spPr>
          <a:xfrm>
            <a:off x="97971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2" name="Ladybug"/>
          <p:cNvSpPr/>
          <p:nvPr/>
        </p:nvSpPr>
        <p:spPr>
          <a:xfrm>
            <a:off x="94324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3" name="Light Bulb"/>
          <p:cNvSpPr/>
          <p:nvPr/>
        </p:nvSpPr>
        <p:spPr>
          <a:xfrm>
            <a:off x="10622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4" name="Light Bulb"/>
          <p:cNvSpPr/>
          <p:nvPr/>
        </p:nvSpPr>
        <p:spPr>
          <a:xfrm>
            <a:off x="11130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5" name="Light Bulb"/>
          <p:cNvSpPr/>
          <p:nvPr/>
        </p:nvSpPr>
        <p:spPr>
          <a:xfrm>
            <a:off x="10622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6" name="Light Bulb"/>
          <p:cNvSpPr/>
          <p:nvPr/>
        </p:nvSpPr>
        <p:spPr>
          <a:xfrm>
            <a:off x="11130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7" name="Ladybug"/>
          <p:cNvSpPr/>
          <p:nvPr/>
        </p:nvSpPr>
        <p:spPr>
          <a:xfrm>
            <a:off x="107913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8" name="Ladybug"/>
          <p:cNvSpPr/>
          <p:nvPr/>
        </p:nvSpPr>
        <p:spPr>
          <a:xfrm rot="14762928">
            <a:off x="9787020" y="372194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9" name="Candle Stick"/>
          <p:cNvSpPr/>
          <p:nvPr/>
        </p:nvSpPr>
        <p:spPr>
          <a:xfrm>
            <a:off x="135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0" name="Candle Stick"/>
          <p:cNvSpPr/>
          <p:nvPr/>
        </p:nvSpPr>
        <p:spPr>
          <a:xfrm>
            <a:off x="262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1" name="Candle Stick"/>
          <p:cNvSpPr/>
          <p:nvPr/>
        </p:nvSpPr>
        <p:spPr>
          <a:xfrm>
            <a:off x="3136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2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3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4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5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6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8" name="Line"/>
          <p:cNvSpPr/>
          <p:nvPr/>
        </p:nvSpPr>
        <p:spPr>
          <a:xfrm flipH="1">
            <a:off x="102341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9" name="1"/>
          <p:cNvSpPr txBox="1"/>
          <p:nvPr/>
        </p:nvSpPr>
        <p:spPr>
          <a:xfrm>
            <a:off x="1581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1</a:t>
            </a:r>
          </a:p>
        </p:txBody>
      </p:sp>
      <p:sp>
        <p:nvSpPr>
          <p:cNvPr id="400" name="2"/>
          <p:cNvSpPr txBox="1"/>
          <p:nvPr/>
        </p:nvSpPr>
        <p:spPr>
          <a:xfrm>
            <a:off x="2915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</a:t>
            </a:r>
          </a:p>
        </p:txBody>
      </p:sp>
      <p:sp>
        <p:nvSpPr>
          <p:cNvPr id="401" name="3"/>
          <p:cNvSpPr txBox="1"/>
          <p:nvPr/>
        </p:nvSpPr>
        <p:spPr>
          <a:xfrm>
            <a:off x="4248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3</a:t>
            </a:r>
          </a:p>
        </p:txBody>
      </p:sp>
      <p:sp>
        <p:nvSpPr>
          <p:cNvPr id="402" name="4"/>
          <p:cNvSpPr txBox="1"/>
          <p:nvPr/>
        </p:nvSpPr>
        <p:spPr>
          <a:xfrm>
            <a:off x="5582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4</a:t>
            </a:r>
          </a:p>
        </p:txBody>
      </p:sp>
      <p:sp>
        <p:nvSpPr>
          <p:cNvPr id="403" name="5"/>
          <p:cNvSpPr txBox="1"/>
          <p:nvPr/>
        </p:nvSpPr>
        <p:spPr>
          <a:xfrm>
            <a:off x="6915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5</a:t>
            </a:r>
          </a:p>
        </p:txBody>
      </p:sp>
      <p:sp>
        <p:nvSpPr>
          <p:cNvPr id="404" name="6"/>
          <p:cNvSpPr txBox="1"/>
          <p:nvPr/>
        </p:nvSpPr>
        <p:spPr>
          <a:xfrm>
            <a:off x="8249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6</a:t>
            </a:r>
          </a:p>
        </p:txBody>
      </p:sp>
      <p:sp>
        <p:nvSpPr>
          <p:cNvPr id="405" name="7"/>
          <p:cNvSpPr txBox="1"/>
          <p:nvPr/>
        </p:nvSpPr>
        <p:spPr>
          <a:xfrm>
            <a:off x="9582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7</a:t>
            </a:r>
          </a:p>
        </p:txBody>
      </p:sp>
      <p:sp>
        <p:nvSpPr>
          <p:cNvPr id="406" name="8"/>
          <p:cNvSpPr txBox="1"/>
          <p:nvPr/>
        </p:nvSpPr>
        <p:spPr>
          <a:xfrm>
            <a:off x="10916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8</a:t>
            </a:r>
          </a:p>
        </p:txBody>
      </p:sp>
      <p:sp>
        <p:nvSpPr>
          <p:cNvPr id="407" name="Tag"/>
          <p:cNvSpPr/>
          <p:nvPr/>
        </p:nvSpPr>
        <p:spPr>
          <a:xfrm>
            <a:off x="1254340" y="5437950"/>
            <a:ext cx="350113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8" name="v1.0"/>
          <p:cNvSpPr txBox="1"/>
          <p:nvPr/>
        </p:nvSpPr>
        <p:spPr>
          <a:xfrm>
            <a:off x="1607255" y="5493366"/>
            <a:ext cx="619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v1.0</a:t>
            </a:r>
          </a:p>
        </p:txBody>
      </p:sp>
      <p:sp>
        <p:nvSpPr>
          <p:cNvPr id="409" name="Tag"/>
          <p:cNvSpPr/>
          <p:nvPr/>
        </p:nvSpPr>
        <p:spPr>
          <a:xfrm>
            <a:off x="3921340" y="5437950"/>
            <a:ext cx="350113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0" name="v2.0"/>
          <p:cNvSpPr txBox="1"/>
          <p:nvPr/>
        </p:nvSpPr>
        <p:spPr>
          <a:xfrm>
            <a:off x="4274255" y="5493366"/>
            <a:ext cx="619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v2.0</a:t>
            </a:r>
          </a:p>
        </p:txBody>
      </p:sp>
      <p:sp>
        <p:nvSpPr>
          <p:cNvPr id="411" name="Tag"/>
          <p:cNvSpPr/>
          <p:nvPr/>
        </p:nvSpPr>
        <p:spPr>
          <a:xfrm>
            <a:off x="5232987" y="5437950"/>
            <a:ext cx="350114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2" name="v2.1"/>
          <p:cNvSpPr txBox="1"/>
          <p:nvPr/>
        </p:nvSpPr>
        <p:spPr>
          <a:xfrm>
            <a:off x="5585903" y="5493366"/>
            <a:ext cx="61942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v2.1</a:t>
            </a:r>
          </a:p>
        </p:txBody>
      </p:sp>
      <p:sp>
        <p:nvSpPr>
          <p:cNvPr id="413" name="Tag"/>
          <p:cNvSpPr/>
          <p:nvPr/>
        </p:nvSpPr>
        <p:spPr>
          <a:xfrm>
            <a:off x="10588840" y="5437950"/>
            <a:ext cx="350114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4" name="v2.2"/>
          <p:cNvSpPr txBox="1"/>
          <p:nvPr/>
        </p:nvSpPr>
        <p:spPr>
          <a:xfrm>
            <a:off x="10941756" y="5493366"/>
            <a:ext cx="61942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v2.2</a:t>
            </a:r>
          </a:p>
        </p:txBody>
      </p:sp>
      <p:sp>
        <p:nvSpPr>
          <p:cNvPr id="415" name="tag &quot;good&quot; commits to create releases"/>
          <p:cNvSpPr txBox="1"/>
          <p:nvPr/>
        </p:nvSpPr>
        <p:spPr>
          <a:xfrm>
            <a:off x="3357062" y="7308233"/>
            <a:ext cx="599226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tag "good" commits to create releases</a:t>
            </a:r>
          </a:p>
        </p:txBody>
      </p:sp>
      <p:sp>
        <p:nvSpPr>
          <p:cNvPr id="416" name="https://pypi.org/project/pandas/#history"/>
          <p:cNvSpPr txBox="1"/>
          <p:nvPr/>
        </p:nvSpPr>
        <p:spPr>
          <a:xfrm>
            <a:off x="3452212" y="8393697"/>
            <a:ext cx="5589148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600"/>
              </a:lnSpc>
              <a:defRPr sz="2700" b="0" u="sng">
                <a:solidFill>
                  <a:srgbClr val="0000EE"/>
                </a:solidFill>
                <a:hlinkClick r:id="rId2"/>
              </a:defRPr>
            </a:lvl1pPr>
          </a:lstStyle>
          <a:p>
            <a:r>
              <a:rPr>
                <a:hlinkClick r:id="rId2"/>
              </a:rPr>
              <a:t>https://pypi.org/project/pandas/#history</a:t>
            </a:r>
          </a:p>
        </p:txBody>
      </p:sp>
      <p:sp>
        <p:nvSpPr>
          <p:cNvPr id="417" name="https://github.com/pandas-dev/pandas/releases"/>
          <p:cNvSpPr txBox="1"/>
          <p:nvPr/>
        </p:nvSpPr>
        <p:spPr>
          <a:xfrm>
            <a:off x="3467699" y="9013366"/>
            <a:ext cx="648624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600"/>
              </a:lnSpc>
              <a:defRPr sz="2700" b="0" u="sng">
                <a:solidFill>
                  <a:srgbClr val="0000EE"/>
                </a:solidFill>
                <a:hlinkClick r:id="rId3"/>
              </a:defRPr>
            </a:lvl1pPr>
          </a:lstStyle>
          <a:p>
            <a:r>
              <a:rPr>
                <a:hlinkClick r:id="rId3"/>
              </a:rPr>
              <a:t>https://github.com/pandas-dev/pandas/releases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Use case 2: versioned releas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2: versioned releases</a:t>
            </a:r>
          </a:p>
        </p:txBody>
      </p:sp>
      <p:sp>
        <p:nvSpPr>
          <p:cNvPr id="420" name="Rounded Rectangle"/>
          <p:cNvSpPr/>
          <p:nvPr/>
        </p:nvSpPr>
        <p:spPr>
          <a:xfrm>
            <a:off x="1160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1" name="Rounded Rectangle"/>
          <p:cNvSpPr/>
          <p:nvPr/>
        </p:nvSpPr>
        <p:spPr>
          <a:xfrm>
            <a:off x="2472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2" name="Ladybug"/>
          <p:cNvSpPr/>
          <p:nvPr/>
        </p:nvSpPr>
        <p:spPr>
          <a:xfrm>
            <a:off x="2674279" y="3622919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23" name="Rounded Rectangle"/>
          <p:cNvSpPr/>
          <p:nvPr/>
        </p:nvSpPr>
        <p:spPr>
          <a:xfrm>
            <a:off x="3827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4" name="Rounded Rectangle"/>
          <p:cNvSpPr/>
          <p:nvPr/>
        </p:nvSpPr>
        <p:spPr>
          <a:xfrm>
            <a:off x="5139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5" name="Rounded Rectangle"/>
          <p:cNvSpPr/>
          <p:nvPr/>
        </p:nvSpPr>
        <p:spPr>
          <a:xfrm>
            <a:off x="6494834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6" name="Rounded Rectangle"/>
          <p:cNvSpPr/>
          <p:nvPr/>
        </p:nvSpPr>
        <p:spPr>
          <a:xfrm>
            <a:off x="7806481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7" name="Rounded Rectangle"/>
          <p:cNvSpPr/>
          <p:nvPr/>
        </p:nvSpPr>
        <p:spPr>
          <a:xfrm>
            <a:off x="9161834" y="2464828"/>
            <a:ext cx="1108551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8" name="Rounded Rectangle"/>
          <p:cNvSpPr/>
          <p:nvPr/>
        </p:nvSpPr>
        <p:spPr>
          <a:xfrm>
            <a:off x="10473482" y="2464828"/>
            <a:ext cx="1108550" cy="277338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29" name="Light Bulb"/>
          <p:cNvSpPr/>
          <p:nvPr/>
        </p:nvSpPr>
        <p:spPr>
          <a:xfrm>
            <a:off x="3955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0" name="Light Bulb"/>
          <p:cNvSpPr/>
          <p:nvPr/>
        </p:nvSpPr>
        <p:spPr>
          <a:xfrm>
            <a:off x="4463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1" name="Light Bulb"/>
          <p:cNvSpPr/>
          <p:nvPr/>
        </p:nvSpPr>
        <p:spPr>
          <a:xfrm>
            <a:off x="5288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2" name="Light Bulb"/>
          <p:cNvSpPr/>
          <p:nvPr/>
        </p:nvSpPr>
        <p:spPr>
          <a:xfrm>
            <a:off x="5796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3" name="Light Bulb"/>
          <p:cNvSpPr/>
          <p:nvPr/>
        </p:nvSpPr>
        <p:spPr>
          <a:xfrm>
            <a:off x="5288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4" name="Ladybug"/>
          <p:cNvSpPr/>
          <p:nvPr/>
        </p:nvSpPr>
        <p:spPr>
          <a:xfrm>
            <a:off x="5702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5" name="Light Bulb"/>
          <p:cNvSpPr/>
          <p:nvPr/>
        </p:nvSpPr>
        <p:spPr>
          <a:xfrm>
            <a:off x="6647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6" name="Light Bulb"/>
          <p:cNvSpPr/>
          <p:nvPr/>
        </p:nvSpPr>
        <p:spPr>
          <a:xfrm>
            <a:off x="71555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7" name="Light Bulb"/>
          <p:cNvSpPr/>
          <p:nvPr/>
        </p:nvSpPr>
        <p:spPr>
          <a:xfrm>
            <a:off x="66475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8" name="Ladybug"/>
          <p:cNvSpPr/>
          <p:nvPr/>
        </p:nvSpPr>
        <p:spPr>
          <a:xfrm>
            <a:off x="70610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9" name="Ladybug"/>
          <p:cNvSpPr/>
          <p:nvPr/>
        </p:nvSpPr>
        <p:spPr>
          <a:xfrm>
            <a:off x="6553075" y="423587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0" name="Ladybug"/>
          <p:cNvSpPr/>
          <p:nvPr/>
        </p:nvSpPr>
        <p:spPr>
          <a:xfrm>
            <a:off x="67908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1" name="Light Bulb"/>
          <p:cNvSpPr/>
          <p:nvPr/>
        </p:nvSpPr>
        <p:spPr>
          <a:xfrm>
            <a:off x="7955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2" name="Light Bulb"/>
          <p:cNvSpPr/>
          <p:nvPr/>
        </p:nvSpPr>
        <p:spPr>
          <a:xfrm>
            <a:off x="8463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3" name="Light Bulb"/>
          <p:cNvSpPr/>
          <p:nvPr/>
        </p:nvSpPr>
        <p:spPr>
          <a:xfrm>
            <a:off x="7955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4" name="Ladybug"/>
          <p:cNvSpPr/>
          <p:nvPr/>
        </p:nvSpPr>
        <p:spPr>
          <a:xfrm>
            <a:off x="8369175" y="352929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5" name="Light Bulb"/>
          <p:cNvSpPr/>
          <p:nvPr/>
        </p:nvSpPr>
        <p:spPr>
          <a:xfrm>
            <a:off x="8463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6" name="Ladybug"/>
          <p:cNvSpPr/>
          <p:nvPr/>
        </p:nvSpPr>
        <p:spPr>
          <a:xfrm>
            <a:off x="80989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7" name="Light Bulb"/>
          <p:cNvSpPr/>
          <p:nvPr/>
        </p:nvSpPr>
        <p:spPr>
          <a:xfrm>
            <a:off x="9289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8" name="Light Bulb"/>
          <p:cNvSpPr/>
          <p:nvPr/>
        </p:nvSpPr>
        <p:spPr>
          <a:xfrm>
            <a:off x="97971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9" name="Light Bulb"/>
          <p:cNvSpPr/>
          <p:nvPr/>
        </p:nvSpPr>
        <p:spPr>
          <a:xfrm>
            <a:off x="92891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0" name="Ladybug"/>
          <p:cNvSpPr/>
          <p:nvPr/>
        </p:nvSpPr>
        <p:spPr>
          <a:xfrm rot="9519005">
            <a:off x="9246698" y="4141126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1" name="Light Bulb"/>
          <p:cNvSpPr/>
          <p:nvPr/>
        </p:nvSpPr>
        <p:spPr>
          <a:xfrm>
            <a:off x="97971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2" name="Ladybug"/>
          <p:cNvSpPr/>
          <p:nvPr/>
        </p:nvSpPr>
        <p:spPr>
          <a:xfrm>
            <a:off x="94324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3" name="Light Bulb"/>
          <p:cNvSpPr/>
          <p:nvPr/>
        </p:nvSpPr>
        <p:spPr>
          <a:xfrm>
            <a:off x="10622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4" name="Light Bulb"/>
          <p:cNvSpPr/>
          <p:nvPr/>
        </p:nvSpPr>
        <p:spPr>
          <a:xfrm>
            <a:off x="11130667" y="2711876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5" name="Light Bulb"/>
          <p:cNvSpPr/>
          <p:nvPr/>
        </p:nvSpPr>
        <p:spPr>
          <a:xfrm>
            <a:off x="10622667" y="3473877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6" name="Light Bulb"/>
          <p:cNvSpPr/>
          <p:nvPr/>
        </p:nvSpPr>
        <p:spPr>
          <a:xfrm>
            <a:off x="11130667" y="4195658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7" name="Ladybug"/>
          <p:cNvSpPr/>
          <p:nvPr/>
        </p:nvSpPr>
        <p:spPr>
          <a:xfrm>
            <a:off x="10791320" y="472852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8" name="Ladybug"/>
          <p:cNvSpPr/>
          <p:nvPr/>
        </p:nvSpPr>
        <p:spPr>
          <a:xfrm rot="14762928">
            <a:off x="9787020" y="3721942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9" name="Candle Stick"/>
          <p:cNvSpPr/>
          <p:nvPr/>
        </p:nvSpPr>
        <p:spPr>
          <a:xfrm>
            <a:off x="135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0" name="Candle Stick"/>
          <p:cNvSpPr/>
          <p:nvPr/>
        </p:nvSpPr>
        <p:spPr>
          <a:xfrm>
            <a:off x="2628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1" name="Candle Stick"/>
          <p:cNvSpPr/>
          <p:nvPr/>
        </p:nvSpPr>
        <p:spPr>
          <a:xfrm>
            <a:off x="3136382" y="2658385"/>
            <a:ext cx="253817" cy="6750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470" y="0"/>
                </a:moveTo>
                <a:cubicBezTo>
                  <a:pt x="10686" y="1042"/>
                  <a:pt x="8572" y="1063"/>
                  <a:pt x="8572" y="1895"/>
                </a:cubicBezTo>
                <a:cubicBezTo>
                  <a:pt x="8572" y="2246"/>
                  <a:pt x="9031" y="2577"/>
                  <a:pt x="9792" y="2847"/>
                </a:cubicBezTo>
                <a:cubicBezTo>
                  <a:pt x="9792" y="2836"/>
                  <a:pt x="9792" y="2824"/>
                  <a:pt x="9792" y="2813"/>
                </a:cubicBezTo>
                <a:cubicBezTo>
                  <a:pt x="9792" y="2446"/>
                  <a:pt x="10196" y="2112"/>
                  <a:pt x="10843" y="1875"/>
                </a:cubicBezTo>
                <a:cubicBezTo>
                  <a:pt x="11489" y="2112"/>
                  <a:pt x="11893" y="2446"/>
                  <a:pt x="11893" y="2813"/>
                </a:cubicBezTo>
                <a:cubicBezTo>
                  <a:pt x="11893" y="2824"/>
                  <a:pt x="11893" y="2836"/>
                  <a:pt x="11893" y="2847"/>
                </a:cubicBezTo>
                <a:cubicBezTo>
                  <a:pt x="12668" y="2571"/>
                  <a:pt x="13113" y="2246"/>
                  <a:pt x="13113" y="1895"/>
                </a:cubicBezTo>
                <a:cubicBezTo>
                  <a:pt x="13113" y="1301"/>
                  <a:pt x="12495" y="518"/>
                  <a:pt x="10470" y="0"/>
                </a:cubicBezTo>
                <a:close/>
                <a:moveTo>
                  <a:pt x="10223" y="3245"/>
                </a:moveTo>
                <a:lnTo>
                  <a:pt x="10223" y="4158"/>
                </a:lnTo>
                <a:lnTo>
                  <a:pt x="7957" y="4158"/>
                </a:lnTo>
                <a:lnTo>
                  <a:pt x="6795" y="20093"/>
                </a:lnTo>
                <a:lnTo>
                  <a:pt x="0" y="20093"/>
                </a:lnTo>
                <a:lnTo>
                  <a:pt x="1795" y="21600"/>
                </a:lnTo>
                <a:lnTo>
                  <a:pt x="19818" y="21600"/>
                </a:lnTo>
                <a:lnTo>
                  <a:pt x="21600" y="20093"/>
                </a:lnTo>
                <a:lnTo>
                  <a:pt x="14819" y="20093"/>
                </a:lnTo>
                <a:lnTo>
                  <a:pt x="13643" y="4158"/>
                </a:lnTo>
                <a:lnTo>
                  <a:pt x="11390" y="4158"/>
                </a:lnTo>
                <a:lnTo>
                  <a:pt x="11390" y="3245"/>
                </a:lnTo>
                <a:lnTo>
                  <a:pt x="10223" y="3245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2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3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4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5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6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7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8" name="Line"/>
          <p:cNvSpPr/>
          <p:nvPr/>
        </p:nvSpPr>
        <p:spPr>
          <a:xfrm flipH="1">
            <a:off x="102341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9" name="1"/>
          <p:cNvSpPr txBox="1"/>
          <p:nvPr/>
        </p:nvSpPr>
        <p:spPr>
          <a:xfrm>
            <a:off x="1581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1</a:t>
            </a:r>
          </a:p>
        </p:txBody>
      </p:sp>
      <p:sp>
        <p:nvSpPr>
          <p:cNvPr id="470" name="2"/>
          <p:cNvSpPr txBox="1"/>
          <p:nvPr/>
        </p:nvSpPr>
        <p:spPr>
          <a:xfrm>
            <a:off x="2915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</a:t>
            </a:r>
          </a:p>
        </p:txBody>
      </p:sp>
      <p:sp>
        <p:nvSpPr>
          <p:cNvPr id="471" name="3"/>
          <p:cNvSpPr txBox="1"/>
          <p:nvPr/>
        </p:nvSpPr>
        <p:spPr>
          <a:xfrm>
            <a:off x="4248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3</a:t>
            </a:r>
          </a:p>
        </p:txBody>
      </p:sp>
      <p:sp>
        <p:nvSpPr>
          <p:cNvPr id="472" name="4"/>
          <p:cNvSpPr txBox="1"/>
          <p:nvPr/>
        </p:nvSpPr>
        <p:spPr>
          <a:xfrm>
            <a:off x="5582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4</a:t>
            </a:r>
          </a:p>
        </p:txBody>
      </p:sp>
      <p:sp>
        <p:nvSpPr>
          <p:cNvPr id="473" name="5a"/>
          <p:cNvSpPr txBox="1"/>
          <p:nvPr/>
        </p:nvSpPr>
        <p:spPr>
          <a:xfrm>
            <a:off x="6850721" y="1973365"/>
            <a:ext cx="39677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5a</a:t>
            </a:r>
          </a:p>
        </p:txBody>
      </p:sp>
      <p:sp>
        <p:nvSpPr>
          <p:cNvPr id="474" name="6"/>
          <p:cNvSpPr txBox="1"/>
          <p:nvPr/>
        </p:nvSpPr>
        <p:spPr>
          <a:xfrm>
            <a:off x="8249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6</a:t>
            </a:r>
          </a:p>
        </p:txBody>
      </p:sp>
      <p:sp>
        <p:nvSpPr>
          <p:cNvPr id="475" name="7"/>
          <p:cNvSpPr txBox="1"/>
          <p:nvPr/>
        </p:nvSpPr>
        <p:spPr>
          <a:xfrm>
            <a:off x="95827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7</a:t>
            </a:r>
          </a:p>
        </p:txBody>
      </p:sp>
      <p:sp>
        <p:nvSpPr>
          <p:cNvPr id="476" name="8"/>
          <p:cNvSpPr txBox="1"/>
          <p:nvPr/>
        </p:nvSpPr>
        <p:spPr>
          <a:xfrm>
            <a:off x="10916259" y="197336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8</a:t>
            </a:r>
          </a:p>
        </p:txBody>
      </p:sp>
      <p:sp>
        <p:nvSpPr>
          <p:cNvPr id="477" name="Tag"/>
          <p:cNvSpPr/>
          <p:nvPr/>
        </p:nvSpPr>
        <p:spPr>
          <a:xfrm>
            <a:off x="1254340" y="5437950"/>
            <a:ext cx="350113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8" name="v1.0"/>
          <p:cNvSpPr txBox="1"/>
          <p:nvPr/>
        </p:nvSpPr>
        <p:spPr>
          <a:xfrm>
            <a:off x="1607255" y="5493366"/>
            <a:ext cx="619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v1.0</a:t>
            </a:r>
          </a:p>
        </p:txBody>
      </p:sp>
      <p:sp>
        <p:nvSpPr>
          <p:cNvPr id="479" name="Tag"/>
          <p:cNvSpPr/>
          <p:nvPr/>
        </p:nvSpPr>
        <p:spPr>
          <a:xfrm>
            <a:off x="3921340" y="5437950"/>
            <a:ext cx="350113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v2.0"/>
          <p:cNvSpPr txBox="1"/>
          <p:nvPr/>
        </p:nvSpPr>
        <p:spPr>
          <a:xfrm>
            <a:off x="4274255" y="5493366"/>
            <a:ext cx="619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v2.0</a:t>
            </a:r>
          </a:p>
        </p:txBody>
      </p:sp>
      <p:sp>
        <p:nvSpPr>
          <p:cNvPr id="481" name="Tag"/>
          <p:cNvSpPr/>
          <p:nvPr/>
        </p:nvSpPr>
        <p:spPr>
          <a:xfrm>
            <a:off x="10588840" y="5437950"/>
            <a:ext cx="350114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2" name="v2.2"/>
          <p:cNvSpPr txBox="1"/>
          <p:nvPr/>
        </p:nvSpPr>
        <p:spPr>
          <a:xfrm>
            <a:off x="10941756" y="5493366"/>
            <a:ext cx="61942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v2.2</a:t>
            </a:r>
          </a:p>
        </p:txBody>
      </p:sp>
      <p:sp>
        <p:nvSpPr>
          <p:cNvPr id="483" name="Rounded Rectangle"/>
          <p:cNvSpPr/>
          <p:nvPr/>
        </p:nvSpPr>
        <p:spPr>
          <a:xfrm>
            <a:off x="5121405" y="5499716"/>
            <a:ext cx="1108551" cy="2773382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84" name="Light Bulb"/>
          <p:cNvSpPr/>
          <p:nvPr/>
        </p:nvSpPr>
        <p:spPr>
          <a:xfrm>
            <a:off x="5270591" y="5746764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5" name="Light Bulb"/>
          <p:cNvSpPr/>
          <p:nvPr/>
        </p:nvSpPr>
        <p:spPr>
          <a:xfrm>
            <a:off x="5778591" y="5746764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6" name="Light Bulb"/>
          <p:cNvSpPr/>
          <p:nvPr/>
        </p:nvSpPr>
        <p:spPr>
          <a:xfrm>
            <a:off x="5270591" y="6508764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7" name="Line"/>
          <p:cNvSpPr/>
          <p:nvPr/>
        </p:nvSpPr>
        <p:spPr>
          <a:xfrm flipV="1">
            <a:off x="5693756" y="5193201"/>
            <a:ext cx="1" cy="26587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8" name="5b"/>
          <p:cNvSpPr txBox="1"/>
          <p:nvPr/>
        </p:nvSpPr>
        <p:spPr>
          <a:xfrm>
            <a:off x="6181745" y="5389891"/>
            <a:ext cx="4191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5b</a:t>
            </a:r>
          </a:p>
        </p:txBody>
      </p:sp>
      <p:sp>
        <p:nvSpPr>
          <p:cNvPr id="489" name="Tag"/>
          <p:cNvSpPr/>
          <p:nvPr/>
        </p:nvSpPr>
        <p:spPr>
          <a:xfrm>
            <a:off x="5189511" y="8429900"/>
            <a:ext cx="350114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0" name="v2.1"/>
          <p:cNvSpPr txBox="1"/>
          <p:nvPr/>
        </p:nvSpPr>
        <p:spPr>
          <a:xfrm>
            <a:off x="5542427" y="8485316"/>
            <a:ext cx="61942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v2.1</a:t>
            </a:r>
          </a:p>
        </p:txBody>
      </p:sp>
      <p:sp>
        <p:nvSpPr>
          <p:cNvPr id="491" name="it's possible to branch out,…"/>
          <p:cNvSpPr txBox="1"/>
          <p:nvPr/>
        </p:nvSpPr>
        <p:spPr>
          <a:xfrm>
            <a:off x="7761558" y="7278854"/>
            <a:ext cx="453002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it's possible to branch out,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with some people adding features (5a) and others debugging (5b)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Use case 3: feedback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3: feedback</a:t>
            </a:r>
          </a:p>
        </p:txBody>
      </p:sp>
      <p:sp>
        <p:nvSpPr>
          <p:cNvPr id="494" name="Rounded Rectangle"/>
          <p:cNvSpPr/>
          <p:nvPr/>
        </p:nvSpPr>
        <p:spPr>
          <a:xfrm>
            <a:off x="1160834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5" name="Rounded Rectangle"/>
          <p:cNvSpPr/>
          <p:nvPr/>
        </p:nvSpPr>
        <p:spPr>
          <a:xfrm>
            <a:off x="2472482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6" name="Rounded Rectangle"/>
          <p:cNvSpPr/>
          <p:nvPr/>
        </p:nvSpPr>
        <p:spPr>
          <a:xfrm>
            <a:off x="3827834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7" name="Rounded Rectangle"/>
          <p:cNvSpPr/>
          <p:nvPr/>
        </p:nvSpPr>
        <p:spPr>
          <a:xfrm>
            <a:off x="5139482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8" name="Rounded Rectangle"/>
          <p:cNvSpPr/>
          <p:nvPr/>
        </p:nvSpPr>
        <p:spPr>
          <a:xfrm>
            <a:off x="6494834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499" name="Rounded Rectangle"/>
          <p:cNvSpPr/>
          <p:nvPr/>
        </p:nvSpPr>
        <p:spPr>
          <a:xfrm>
            <a:off x="78064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00" name="Rounded Rectangle"/>
          <p:cNvSpPr/>
          <p:nvPr/>
        </p:nvSpPr>
        <p:spPr>
          <a:xfrm>
            <a:off x="6716135" y="5635612"/>
            <a:ext cx="1108550" cy="136553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01" name="Rounded Rectangle"/>
          <p:cNvSpPr/>
          <p:nvPr/>
        </p:nvSpPr>
        <p:spPr>
          <a:xfrm>
            <a:off x="8027782" y="5635612"/>
            <a:ext cx="1108551" cy="136553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02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3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4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5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6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7" name="Line"/>
          <p:cNvSpPr/>
          <p:nvPr/>
        </p:nvSpPr>
        <p:spPr>
          <a:xfrm flipH="1" flipV="1">
            <a:off x="6079388" y="4521629"/>
            <a:ext cx="774109" cy="126910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8" name="Line"/>
          <p:cNvSpPr/>
          <p:nvPr/>
        </p:nvSpPr>
        <p:spPr>
          <a:xfrm flipH="1">
            <a:off x="7788438" y="6345878"/>
            <a:ext cx="315316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9" name="Rounded Rectangle"/>
          <p:cNvSpPr/>
          <p:nvPr/>
        </p:nvSpPr>
        <p:spPr>
          <a:xfrm>
            <a:off x="91653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10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1" name="main branch…"/>
          <p:cNvSpPr txBox="1"/>
          <p:nvPr/>
        </p:nvSpPr>
        <p:spPr>
          <a:xfrm>
            <a:off x="8907277" y="2259057"/>
            <a:ext cx="162475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main branch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of code</a:t>
            </a:r>
          </a:p>
        </p:txBody>
      </p:sp>
      <p:sp>
        <p:nvSpPr>
          <p:cNvPr id="512" name="intern's personal branch…"/>
          <p:cNvSpPr txBox="1"/>
          <p:nvPr/>
        </p:nvSpPr>
        <p:spPr>
          <a:xfrm>
            <a:off x="6777077" y="7228886"/>
            <a:ext cx="360996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lang="en-US" dirty="0"/>
              <a:t>developer’s</a:t>
            </a:r>
            <a:r>
              <a:rPr dirty="0"/>
              <a:t> personal branch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with experimental feature</a:t>
            </a:r>
          </a:p>
        </p:txBody>
      </p:sp>
      <p:sp>
        <p:nvSpPr>
          <p:cNvPr id="513" name="Light Bulb"/>
          <p:cNvSpPr/>
          <p:nvPr/>
        </p:nvSpPr>
        <p:spPr>
          <a:xfrm>
            <a:off x="6805366" y="6034362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4" name="Ladybug"/>
          <p:cNvSpPr/>
          <p:nvPr/>
        </p:nvSpPr>
        <p:spPr>
          <a:xfrm>
            <a:off x="7218874" y="6089778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5" name="Light Bulb"/>
          <p:cNvSpPr/>
          <p:nvPr/>
        </p:nvSpPr>
        <p:spPr>
          <a:xfrm>
            <a:off x="8202366" y="6034362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Use case 3: feedback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Use case 3: feedback</a:t>
            </a:r>
          </a:p>
        </p:txBody>
      </p:sp>
      <p:sp>
        <p:nvSpPr>
          <p:cNvPr id="518" name="Rounded Rectangle"/>
          <p:cNvSpPr/>
          <p:nvPr/>
        </p:nvSpPr>
        <p:spPr>
          <a:xfrm>
            <a:off x="1160834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19" name="Rounded Rectangle"/>
          <p:cNvSpPr/>
          <p:nvPr/>
        </p:nvSpPr>
        <p:spPr>
          <a:xfrm>
            <a:off x="2472482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0" name="Rounded Rectangle"/>
          <p:cNvSpPr/>
          <p:nvPr/>
        </p:nvSpPr>
        <p:spPr>
          <a:xfrm>
            <a:off x="3827834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1" name="Rounded Rectangle"/>
          <p:cNvSpPr/>
          <p:nvPr/>
        </p:nvSpPr>
        <p:spPr>
          <a:xfrm>
            <a:off x="5139482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2" name="Rounded Rectangle"/>
          <p:cNvSpPr/>
          <p:nvPr/>
        </p:nvSpPr>
        <p:spPr>
          <a:xfrm>
            <a:off x="6494834" y="322682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3" name="Rounded Rectangle"/>
          <p:cNvSpPr/>
          <p:nvPr/>
        </p:nvSpPr>
        <p:spPr>
          <a:xfrm>
            <a:off x="78064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4" name="Rounded Rectangle"/>
          <p:cNvSpPr/>
          <p:nvPr/>
        </p:nvSpPr>
        <p:spPr>
          <a:xfrm>
            <a:off x="6716135" y="5635612"/>
            <a:ext cx="1108550" cy="136553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5" name="Rounded Rectangle"/>
          <p:cNvSpPr/>
          <p:nvPr/>
        </p:nvSpPr>
        <p:spPr>
          <a:xfrm>
            <a:off x="8027782" y="5635612"/>
            <a:ext cx="1108551" cy="1365533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26" name="Line"/>
          <p:cNvSpPr/>
          <p:nvPr/>
        </p:nvSpPr>
        <p:spPr>
          <a:xfrm flipH="1">
            <a:off x="2220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7" name="Line"/>
          <p:cNvSpPr/>
          <p:nvPr/>
        </p:nvSpPr>
        <p:spPr>
          <a:xfrm flipH="1">
            <a:off x="3528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8" name="Line"/>
          <p:cNvSpPr/>
          <p:nvPr/>
        </p:nvSpPr>
        <p:spPr>
          <a:xfrm flipH="1">
            <a:off x="4887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9" name="Line"/>
          <p:cNvSpPr/>
          <p:nvPr/>
        </p:nvSpPr>
        <p:spPr>
          <a:xfrm flipH="1">
            <a:off x="6195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0" name="Line"/>
          <p:cNvSpPr/>
          <p:nvPr/>
        </p:nvSpPr>
        <p:spPr>
          <a:xfrm flipH="1">
            <a:off x="75036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1" name="Line"/>
          <p:cNvSpPr/>
          <p:nvPr/>
        </p:nvSpPr>
        <p:spPr>
          <a:xfrm flipH="1" flipV="1">
            <a:off x="6079388" y="4521629"/>
            <a:ext cx="774109" cy="126910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2" name="Line"/>
          <p:cNvSpPr/>
          <p:nvPr/>
        </p:nvSpPr>
        <p:spPr>
          <a:xfrm flipH="1">
            <a:off x="7788438" y="6345878"/>
            <a:ext cx="315316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3" name="Rounded Rectangle"/>
          <p:cNvSpPr/>
          <p:nvPr/>
        </p:nvSpPr>
        <p:spPr>
          <a:xfrm>
            <a:off x="91653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34" name="Line"/>
          <p:cNvSpPr/>
          <p:nvPr/>
        </p:nvSpPr>
        <p:spPr>
          <a:xfrm flipH="1">
            <a:off x="88625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5" name="main branch…"/>
          <p:cNvSpPr txBox="1"/>
          <p:nvPr/>
        </p:nvSpPr>
        <p:spPr>
          <a:xfrm>
            <a:off x="8907277" y="2259057"/>
            <a:ext cx="162475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main branch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of code</a:t>
            </a:r>
          </a:p>
        </p:txBody>
      </p:sp>
      <p:sp>
        <p:nvSpPr>
          <p:cNvPr id="536" name="intern's personal branch…"/>
          <p:cNvSpPr txBox="1"/>
          <p:nvPr/>
        </p:nvSpPr>
        <p:spPr>
          <a:xfrm>
            <a:off x="6777077" y="7228886"/>
            <a:ext cx="360996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lang="en-US" dirty="0"/>
              <a:t>developer’s</a:t>
            </a:r>
            <a:r>
              <a:rPr dirty="0"/>
              <a:t> personal branch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with experimental feature</a:t>
            </a:r>
          </a:p>
        </p:txBody>
      </p:sp>
      <p:sp>
        <p:nvSpPr>
          <p:cNvPr id="537" name="Line"/>
          <p:cNvSpPr/>
          <p:nvPr/>
        </p:nvSpPr>
        <p:spPr>
          <a:xfrm flipH="1">
            <a:off x="9100086" y="4577114"/>
            <a:ext cx="1780907" cy="1479192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8" name="Rounded Rectangle"/>
          <p:cNvSpPr/>
          <p:nvPr/>
        </p:nvSpPr>
        <p:spPr>
          <a:xfrm>
            <a:off x="10524281" y="322682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FFFFFF"/>
          </a:solidFill>
          <a:ln w="127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39" name="Line"/>
          <p:cNvSpPr/>
          <p:nvPr/>
        </p:nvSpPr>
        <p:spPr>
          <a:xfrm flipH="1">
            <a:off x="10221438" y="3937094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40" name="can I merge my…"/>
          <p:cNvSpPr txBox="1"/>
          <p:nvPr/>
        </p:nvSpPr>
        <p:spPr>
          <a:xfrm>
            <a:off x="10123324" y="5156199"/>
            <a:ext cx="2210843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I merge my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code back to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the main branch?</a:t>
            </a:r>
          </a:p>
        </p:txBody>
      </p:sp>
      <p:sp>
        <p:nvSpPr>
          <p:cNvPr id="541" name="Light Bulb"/>
          <p:cNvSpPr/>
          <p:nvPr/>
        </p:nvSpPr>
        <p:spPr>
          <a:xfrm>
            <a:off x="6805366" y="6034362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42" name="Ladybug"/>
          <p:cNvSpPr/>
          <p:nvPr/>
        </p:nvSpPr>
        <p:spPr>
          <a:xfrm>
            <a:off x="7218874" y="6089778"/>
            <a:ext cx="516579" cy="45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4" h="21403" extrusionOk="0">
                <a:moveTo>
                  <a:pt x="12993" y="6"/>
                </a:moveTo>
                <a:cubicBezTo>
                  <a:pt x="12953" y="17"/>
                  <a:pt x="12923" y="43"/>
                  <a:pt x="12914" y="89"/>
                </a:cubicBezTo>
                <a:cubicBezTo>
                  <a:pt x="12801" y="664"/>
                  <a:pt x="12612" y="797"/>
                  <a:pt x="12096" y="1136"/>
                </a:cubicBezTo>
                <a:cubicBezTo>
                  <a:pt x="11978" y="1215"/>
                  <a:pt x="11871" y="1317"/>
                  <a:pt x="11785" y="1419"/>
                </a:cubicBezTo>
                <a:cubicBezTo>
                  <a:pt x="11748" y="1468"/>
                  <a:pt x="11677" y="1468"/>
                  <a:pt x="11639" y="1414"/>
                </a:cubicBezTo>
                <a:cubicBezTo>
                  <a:pt x="11531" y="1244"/>
                  <a:pt x="11371" y="997"/>
                  <a:pt x="10737" y="1015"/>
                </a:cubicBezTo>
                <a:cubicBezTo>
                  <a:pt x="10103" y="997"/>
                  <a:pt x="9957" y="1244"/>
                  <a:pt x="9850" y="1414"/>
                </a:cubicBezTo>
                <a:cubicBezTo>
                  <a:pt x="9812" y="1468"/>
                  <a:pt x="9741" y="1468"/>
                  <a:pt x="9704" y="1419"/>
                </a:cubicBezTo>
                <a:cubicBezTo>
                  <a:pt x="9618" y="1311"/>
                  <a:pt x="9517" y="1215"/>
                  <a:pt x="9393" y="1136"/>
                </a:cubicBezTo>
                <a:cubicBezTo>
                  <a:pt x="8877" y="797"/>
                  <a:pt x="8693" y="670"/>
                  <a:pt x="8575" y="89"/>
                </a:cubicBezTo>
                <a:cubicBezTo>
                  <a:pt x="8537" y="-92"/>
                  <a:pt x="8161" y="41"/>
                  <a:pt x="8198" y="205"/>
                </a:cubicBezTo>
                <a:cubicBezTo>
                  <a:pt x="8354" y="870"/>
                  <a:pt x="8624" y="906"/>
                  <a:pt x="8775" y="1087"/>
                </a:cubicBezTo>
                <a:cubicBezTo>
                  <a:pt x="8925" y="1268"/>
                  <a:pt x="8553" y="1365"/>
                  <a:pt x="8875" y="1656"/>
                </a:cubicBezTo>
                <a:cubicBezTo>
                  <a:pt x="8908" y="1686"/>
                  <a:pt x="8941" y="1716"/>
                  <a:pt x="8968" y="1741"/>
                </a:cubicBezTo>
                <a:cubicBezTo>
                  <a:pt x="9006" y="1771"/>
                  <a:pt x="9005" y="1825"/>
                  <a:pt x="8973" y="1861"/>
                </a:cubicBezTo>
                <a:cubicBezTo>
                  <a:pt x="8828" y="2019"/>
                  <a:pt x="8716" y="2259"/>
                  <a:pt x="8694" y="2634"/>
                </a:cubicBezTo>
                <a:cubicBezTo>
                  <a:pt x="8689" y="2689"/>
                  <a:pt x="8645" y="2726"/>
                  <a:pt x="8602" y="2714"/>
                </a:cubicBezTo>
                <a:cubicBezTo>
                  <a:pt x="8478" y="2683"/>
                  <a:pt x="8359" y="2666"/>
                  <a:pt x="8257" y="2678"/>
                </a:cubicBezTo>
                <a:cubicBezTo>
                  <a:pt x="7816" y="2732"/>
                  <a:pt x="7392" y="3323"/>
                  <a:pt x="7075" y="3994"/>
                </a:cubicBezTo>
                <a:cubicBezTo>
                  <a:pt x="7058" y="4031"/>
                  <a:pt x="7005" y="4025"/>
                  <a:pt x="6994" y="3983"/>
                </a:cubicBezTo>
                <a:cubicBezTo>
                  <a:pt x="6870" y="3433"/>
                  <a:pt x="6495" y="2120"/>
                  <a:pt x="6065" y="2247"/>
                </a:cubicBezTo>
                <a:cubicBezTo>
                  <a:pt x="6049" y="2253"/>
                  <a:pt x="6032" y="2260"/>
                  <a:pt x="6021" y="2266"/>
                </a:cubicBezTo>
                <a:cubicBezTo>
                  <a:pt x="5564" y="1939"/>
                  <a:pt x="4512" y="1227"/>
                  <a:pt x="4420" y="1438"/>
                </a:cubicBezTo>
                <a:cubicBezTo>
                  <a:pt x="4410" y="1462"/>
                  <a:pt x="4397" y="1486"/>
                  <a:pt x="4387" y="1510"/>
                </a:cubicBezTo>
                <a:cubicBezTo>
                  <a:pt x="4188" y="1377"/>
                  <a:pt x="3850" y="1154"/>
                  <a:pt x="3780" y="1172"/>
                </a:cubicBezTo>
                <a:cubicBezTo>
                  <a:pt x="3694" y="1196"/>
                  <a:pt x="3619" y="1437"/>
                  <a:pt x="3646" y="1521"/>
                </a:cubicBezTo>
                <a:cubicBezTo>
                  <a:pt x="3667" y="1594"/>
                  <a:pt x="4037" y="1697"/>
                  <a:pt x="4306" y="1758"/>
                </a:cubicBezTo>
                <a:cubicBezTo>
                  <a:pt x="4295" y="1806"/>
                  <a:pt x="4285" y="1867"/>
                  <a:pt x="4274" y="1933"/>
                </a:cubicBezTo>
                <a:cubicBezTo>
                  <a:pt x="4253" y="2121"/>
                  <a:pt x="5220" y="2453"/>
                  <a:pt x="5806" y="2634"/>
                </a:cubicBezTo>
                <a:cubicBezTo>
                  <a:pt x="5752" y="3094"/>
                  <a:pt x="6017" y="3875"/>
                  <a:pt x="6356" y="4552"/>
                </a:cubicBezTo>
                <a:cubicBezTo>
                  <a:pt x="6442" y="4721"/>
                  <a:pt x="6537" y="4854"/>
                  <a:pt x="6645" y="4950"/>
                </a:cubicBezTo>
                <a:cubicBezTo>
                  <a:pt x="6682" y="4987"/>
                  <a:pt x="6694" y="5034"/>
                  <a:pt x="6683" y="5088"/>
                </a:cubicBezTo>
                <a:cubicBezTo>
                  <a:pt x="6581" y="5475"/>
                  <a:pt x="6537" y="5802"/>
                  <a:pt x="6586" y="5959"/>
                </a:cubicBezTo>
                <a:cubicBezTo>
                  <a:pt x="6596" y="6002"/>
                  <a:pt x="6623" y="6043"/>
                  <a:pt x="6666" y="6086"/>
                </a:cubicBezTo>
                <a:cubicBezTo>
                  <a:pt x="6693" y="6116"/>
                  <a:pt x="6689" y="6166"/>
                  <a:pt x="6656" y="6190"/>
                </a:cubicBezTo>
                <a:cubicBezTo>
                  <a:pt x="6312" y="6438"/>
                  <a:pt x="6011" y="6769"/>
                  <a:pt x="5779" y="7168"/>
                </a:cubicBezTo>
                <a:cubicBezTo>
                  <a:pt x="5516" y="7634"/>
                  <a:pt x="5285" y="8125"/>
                  <a:pt x="5097" y="8632"/>
                </a:cubicBezTo>
                <a:cubicBezTo>
                  <a:pt x="5081" y="8669"/>
                  <a:pt x="5044" y="8692"/>
                  <a:pt x="5012" y="8680"/>
                </a:cubicBezTo>
                <a:cubicBezTo>
                  <a:pt x="4544" y="8547"/>
                  <a:pt x="4049" y="8377"/>
                  <a:pt x="3511" y="7839"/>
                </a:cubicBezTo>
                <a:cubicBezTo>
                  <a:pt x="3431" y="7760"/>
                  <a:pt x="3333" y="7738"/>
                  <a:pt x="3231" y="7756"/>
                </a:cubicBezTo>
                <a:cubicBezTo>
                  <a:pt x="3193" y="7762"/>
                  <a:pt x="3156" y="7743"/>
                  <a:pt x="3145" y="7701"/>
                </a:cubicBezTo>
                <a:cubicBezTo>
                  <a:pt x="3027" y="7369"/>
                  <a:pt x="2871" y="7048"/>
                  <a:pt x="2683" y="7072"/>
                </a:cubicBezTo>
                <a:cubicBezTo>
                  <a:pt x="2640" y="7078"/>
                  <a:pt x="2603" y="7048"/>
                  <a:pt x="2593" y="7006"/>
                </a:cubicBezTo>
                <a:cubicBezTo>
                  <a:pt x="2490" y="6365"/>
                  <a:pt x="2322" y="6285"/>
                  <a:pt x="2236" y="6297"/>
                </a:cubicBezTo>
                <a:cubicBezTo>
                  <a:pt x="2199" y="6303"/>
                  <a:pt x="2166" y="6281"/>
                  <a:pt x="2156" y="6244"/>
                </a:cubicBezTo>
                <a:cubicBezTo>
                  <a:pt x="2027" y="5815"/>
                  <a:pt x="1973" y="5332"/>
                  <a:pt x="1667" y="5489"/>
                </a:cubicBezTo>
                <a:cubicBezTo>
                  <a:pt x="1317" y="5664"/>
                  <a:pt x="1742" y="6237"/>
                  <a:pt x="1882" y="6418"/>
                </a:cubicBezTo>
                <a:cubicBezTo>
                  <a:pt x="1903" y="6449"/>
                  <a:pt x="1908" y="6492"/>
                  <a:pt x="1887" y="6522"/>
                </a:cubicBezTo>
                <a:cubicBezTo>
                  <a:pt x="1833" y="6619"/>
                  <a:pt x="1786" y="6854"/>
                  <a:pt x="2275" y="7253"/>
                </a:cubicBezTo>
                <a:cubicBezTo>
                  <a:pt x="2302" y="7278"/>
                  <a:pt x="2318" y="7327"/>
                  <a:pt x="2302" y="7363"/>
                </a:cubicBezTo>
                <a:cubicBezTo>
                  <a:pt x="2194" y="7611"/>
                  <a:pt x="2468" y="7949"/>
                  <a:pt x="2715" y="8209"/>
                </a:cubicBezTo>
                <a:cubicBezTo>
                  <a:pt x="2737" y="8233"/>
                  <a:pt x="2748" y="8262"/>
                  <a:pt x="2737" y="8292"/>
                </a:cubicBezTo>
                <a:cubicBezTo>
                  <a:pt x="2694" y="8456"/>
                  <a:pt x="2705" y="8632"/>
                  <a:pt x="2808" y="8784"/>
                </a:cubicBezTo>
                <a:cubicBezTo>
                  <a:pt x="3087" y="9189"/>
                  <a:pt x="3936" y="9423"/>
                  <a:pt x="4716" y="9562"/>
                </a:cubicBezTo>
                <a:cubicBezTo>
                  <a:pt x="4764" y="9568"/>
                  <a:pt x="4791" y="9623"/>
                  <a:pt x="4780" y="9672"/>
                </a:cubicBezTo>
                <a:cubicBezTo>
                  <a:pt x="4549" y="10560"/>
                  <a:pt x="4436" y="11268"/>
                  <a:pt x="4447" y="12260"/>
                </a:cubicBezTo>
                <a:cubicBezTo>
                  <a:pt x="4447" y="12308"/>
                  <a:pt x="4414" y="12363"/>
                  <a:pt x="4377" y="12381"/>
                </a:cubicBezTo>
                <a:cubicBezTo>
                  <a:pt x="3151" y="12937"/>
                  <a:pt x="2532" y="14961"/>
                  <a:pt x="2500" y="16261"/>
                </a:cubicBezTo>
                <a:cubicBezTo>
                  <a:pt x="2500" y="16334"/>
                  <a:pt x="2425" y="16370"/>
                  <a:pt x="2371" y="16327"/>
                </a:cubicBezTo>
                <a:cubicBezTo>
                  <a:pt x="661" y="14786"/>
                  <a:pt x="71" y="14708"/>
                  <a:pt x="12" y="14871"/>
                </a:cubicBezTo>
                <a:cubicBezTo>
                  <a:pt x="-47" y="15040"/>
                  <a:pt x="98" y="15138"/>
                  <a:pt x="528" y="15313"/>
                </a:cubicBezTo>
                <a:cubicBezTo>
                  <a:pt x="592" y="15337"/>
                  <a:pt x="629" y="15416"/>
                  <a:pt x="619" y="15494"/>
                </a:cubicBezTo>
                <a:cubicBezTo>
                  <a:pt x="533" y="16032"/>
                  <a:pt x="898" y="16104"/>
                  <a:pt x="1097" y="16104"/>
                </a:cubicBezTo>
                <a:cubicBezTo>
                  <a:pt x="1173" y="16104"/>
                  <a:pt x="1242" y="16164"/>
                  <a:pt x="1264" y="16242"/>
                </a:cubicBezTo>
                <a:lnTo>
                  <a:pt x="1312" y="16418"/>
                </a:lnTo>
                <a:cubicBezTo>
                  <a:pt x="1334" y="16497"/>
                  <a:pt x="1387" y="16563"/>
                  <a:pt x="1457" y="16594"/>
                </a:cubicBezTo>
                <a:cubicBezTo>
                  <a:pt x="1661" y="16672"/>
                  <a:pt x="2102" y="16848"/>
                  <a:pt x="2473" y="17006"/>
                </a:cubicBezTo>
                <a:cubicBezTo>
                  <a:pt x="2532" y="17030"/>
                  <a:pt x="2576" y="17077"/>
                  <a:pt x="2603" y="17138"/>
                </a:cubicBezTo>
                <a:cubicBezTo>
                  <a:pt x="2656" y="17271"/>
                  <a:pt x="2731" y="17368"/>
                  <a:pt x="2823" y="17399"/>
                </a:cubicBezTo>
                <a:cubicBezTo>
                  <a:pt x="3656" y="17683"/>
                  <a:pt x="3763" y="14509"/>
                  <a:pt x="3957" y="13681"/>
                </a:cubicBezTo>
                <a:cubicBezTo>
                  <a:pt x="4027" y="13378"/>
                  <a:pt x="4188" y="13208"/>
                  <a:pt x="4360" y="13118"/>
                </a:cubicBezTo>
                <a:cubicBezTo>
                  <a:pt x="4408" y="13093"/>
                  <a:pt x="4467" y="13129"/>
                  <a:pt x="4467" y="13189"/>
                </a:cubicBezTo>
                <a:cubicBezTo>
                  <a:pt x="4752" y="16871"/>
                  <a:pt x="6898" y="19967"/>
                  <a:pt x="9860" y="21345"/>
                </a:cubicBezTo>
                <a:cubicBezTo>
                  <a:pt x="9865" y="21345"/>
                  <a:pt x="9865" y="21345"/>
                  <a:pt x="9870" y="21351"/>
                </a:cubicBezTo>
                <a:cubicBezTo>
                  <a:pt x="10214" y="21508"/>
                  <a:pt x="10592" y="21296"/>
                  <a:pt x="10710" y="20928"/>
                </a:cubicBezTo>
                <a:cubicBezTo>
                  <a:pt x="10737" y="20849"/>
                  <a:pt x="10762" y="20849"/>
                  <a:pt x="10784" y="20922"/>
                </a:cubicBezTo>
                <a:cubicBezTo>
                  <a:pt x="10870" y="21188"/>
                  <a:pt x="11096" y="21382"/>
                  <a:pt x="11365" y="21394"/>
                </a:cubicBezTo>
                <a:cubicBezTo>
                  <a:pt x="11521" y="21400"/>
                  <a:pt x="11575" y="21375"/>
                  <a:pt x="11634" y="21345"/>
                </a:cubicBezTo>
                <a:cubicBezTo>
                  <a:pt x="14596" y="19967"/>
                  <a:pt x="16742" y="16871"/>
                  <a:pt x="17027" y="13189"/>
                </a:cubicBezTo>
                <a:cubicBezTo>
                  <a:pt x="17032" y="13129"/>
                  <a:pt x="17086" y="13093"/>
                  <a:pt x="17134" y="13118"/>
                </a:cubicBezTo>
                <a:cubicBezTo>
                  <a:pt x="17306" y="13208"/>
                  <a:pt x="17467" y="13378"/>
                  <a:pt x="17537" y="13681"/>
                </a:cubicBezTo>
                <a:cubicBezTo>
                  <a:pt x="17731" y="14509"/>
                  <a:pt x="17838" y="17683"/>
                  <a:pt x="18671" y="17399"/>
                </a:cubicBezTo>
                <a:cubicBezTo>
                  <a:pt x="18763" y="17368"/>
                  <a:pt x="18838" y="17277"/>
                  <a:pt x="18891" y="17138"/>
                </a:cubicBezTo>
                <a:cubicBezTo>
                  <a:pt x="18918" y="17077"/>
                  <a:pt x="18962" y="17030"/>
                  <a:pt x="19021" y="17006"/>
                </a:cubicBezTo>
                <a:cubicBezTo>
                  <a:pt x="19392" y="16854"/>
                  <a:pt x="19833" y="16672"/>
                  <a:pt x="20037" y="16594"/>
                </a:cubicBezTo>
                <a:cubicBezTo>
                  <a:pt x="20107" y="16563"/>
                  <a:pt x="20160" y="16503"/>
                  <a:pt x="20181" y="16418"/>
                </a:cubicBezTo>
                <a:lnTo>
                  <a:pt x="20230" y="16242"/>
                </a:lnTo>
                <a:cubicBezTo>
                  <a:pt x="20252" y="16158"/>
                  <a:pt x="20321" y="16104"/>
                  <a:pt x="20397" y="16104"/>
                </a:cubicBezTo>
                <a:cubicBezTo>
                  <a:pt x="20601" y="16104"/>
                  <a:pt x="20967" y="16032"/>
                  <a:pt x="20875" y="15494"/>
                </a:cubicBezTo>
                <a:cubicBezTo>
                  <a:pt x="20865" y="15416"/>
                  <a:pt x="20902" y="15337"/>
                  <a:pt x="20966" y="15313"/>
                </a:cubicBezTo>
                <a:cubicBezTo>
                  <a:pt x="21407" y="15137"/>
                  <a:pt x="21553" y="15040"/>
                  <a:pt x="21488" y="14871"/>
                </a:cubicBezTo>
                <a:cubicBezTo>
                  <a:pt x="21429" y="14708"/>
                  <a:pt x="20838" y="14786"/>
                  <a:pt x="19128" y="16327"/>
                </a:cubicBezTo>
                <a:cubicBezTo>
                  <a:pt x="19080" y="16376"/>
                  <a:pt x="19004" y="16334"/>
                  <a:pt x="18999" y="16261"/>
                </a:cubicBezTo>
                <a:cubicBezTo>
                  <a:pt x="18967" y="14955"/>
                  <a:pt x="18348" y="12937"/>
                  <a:pt x="17122" y="12381"/>
                </a:cubicBezTo>
                <a:cubicBezTo>
                  <a:pt x="17085" y="12363"/>
                  <a:pt x="17053" y="12308"/>
                  <a:pt x="17053" y="12260"/>
                </a:cubicBezTo>
                <a:cubicBezTo>
                  <a:pt x="17064" y="11268"/>
                  <a:pt x="16945" y="10560"/>
                  <a:pt x="16719" y="9672"/>
                </a:cubicBezTo>
                <a:cubicBezTo>
                  <a:pt x="16708" y="9623"/>
                  <a:pt x="16736" y="9568"/>
                  <a:pt x="16785" y="9562"/>
                </a:cubicBezTo>
                <a:cubicBezTo>
                  <a:pt x="17564" y="9423"/>
                  <a:pt x="18414" y="9189"/>
                  <a:pt x="18693" y="8784"/>
                </a:cubicBezTo>
                <a:cubicBezTo>
                  <a:pt x="18795" y="8632"/>
                  <a:pt x="18805" y="8456"/>
                  <a:pt x="18762" y="8292"/>
                </a:cubicBezTo>
                <a:cubicBezTo>
                  <a:pt x="18751" y="8262"/>
                  <a:pt x="18762" y="8227"/>
                  <a:pt x="18784" y="8209"/>
                </a:cubicBezTo>
                <a:cubicBezTo>
                  <a:pt x="19026" y="7949"/>
                  <a:pt x="19305" y="7611"/>
                  <a:pt x="19197" y="7363"/>
                </a:cubicBezTo>
                <a:cubicBezTo>
                  <a:pt x="19181" y="7327"/>
                  <a:pt x="19192" y="7278"/>
                  <a:pt x="19224" y="7253"/>
                </a:cubicBezTo>
                <a:cubicBezTo>
                  <a:pt x="19708" y="6854"/>
                  <a:pt x="19666" y="6619"/>
                  <a:pt x="19612" y="6522"/>
                </a:cubicBezTo>
                <a:cubicBezTo>
                  <a:pt x="19596" y="6492"/>
                  <a:pt x="19596" y="6449"/>
                  <a:pt x="19617" y="6418"/>
                </a:cubicBezTo>
                <a:cubicBezTo>
                  <a:pt x="19762" y="6237"/>
                  <a:pt x="20187" y="5670"/>
                  <a:pt x="19832" y="5489"/>
                </a:cubicBezTo>
                <a:cubicBezTo>
                  <a:pt x="19526" y="5332"/>
                  <a:pt x="19472" y="5815"/>
                  <a:pt x="19343" y="6244"/>
                </a:cubicBezTo>
                <a:cubicBezTo>
                  <a:pt x="19332" y="6281"/>
                  <a:pt x="19300" y="6303"/>
                  <a:pt x="19263" y="6297"/>
                </a:cubicBezTo>
                <a:cubicBezTo>
                  <a:pt x="19177" y="6291"/>
                  <a:pt x="19010" y="6365"/>
                  <a:pt x="18908" y="7006"/>
                </a:cubicBezTo>
                <a:cubicBezTo>
                  <a:pt x="18903" y="7054"/>
                  <a:pt x="18859" y="7078"/>
                  <a:pt x="18816" y="7072"/>
                </a:cubicBezTo>
                <a:cubicBezTo>
                  <a:pt x="18628" y="7048"/>
                  <a:pt x="18467" y="7369"/>
                  <a:pt x="18354" y="7701"/>
                </a:cubicBezTo>
                <a:cubicBezTo>
                  <a:pt x="18338" y="7737"/>
                  <a:pt x="18306" y="7762"/>
                  <a:pt x="18268" y="7756"/>
                </a:cubicBezTo>
                <a:cubicBezTo>
                  <a:pt x="18171" y="7738"/>
                  <a:pt x="18068" y="7754"/>
                  <a:pt x="17987" y="7839"/>
                </a:cubicBezTo>
                <a:cubicBezTo>
                  <a:pt x="17450" y="8371"/>
                  <a:pt x="16957" y="8547"/>
                  <a:pt x="16489" y="8680"/>
                </a:cubicBezTo>
                <a:cubicBezTo>
                  <a:pt x="16451" y="8692"/>
                  <a:pt x="16412" y="8669"/>
                  <a:pt x="16402" y="8632"/>
                </a:cubicBezTo>
                <a:cubicBezTo>
                  <a:pt x="16208" y="8119"/>
                  <a:pt x="15983" y="7634"/>
                  <a:pt x="15720" y="7168"/>
                </a:cubicBezTo>
                <a:cubicBezTo>
                  <a:pt x="15494" y="6769"/>
                  <a:pt x="15192" y="6438"/>
                  <a:pt x="14843" y="6190"/>
                </a:cubicBezTo>
                <a:cubicBezTo>
                  <a:pt x="14810" y="6166"/>
                  <a:pt x="14806" y="6116"/>
                  <a:pt x="14833" y="6086"/>
                </a:cubicBezTo>
                <a:cubicBezTo>
                  <a:pt x="14876" y="6043"/>
                  <a:pt x="14902" y="6002"/>
                  <a:pt x="14913" y="5959"/>
                </a:cubicBezTo>
                <a:cubicBezTo>
                  <a:pt x="14956" y="5802"/>
                  <a:pt x="14913" y="5475"/>
                  <a:pt x="14816" y="5088"/>
                </a:cubicBezTo>
                <a:cubicBezTo>
                  <a:pt x="14805" y="5040"/>
                  <a:pt x="14817" y="4987"/>
                  <a:pt x="14854" y="4950"/>
                </a:cubicBezTo>
                <a:cubicBezTo>
                  <a:pt x="14957" y="4848"/>
                  <a:pt x="15059" y="4721"/>
                  <a:pt x="15145" y="4552"/>
                </a:cubicBezTo>
                <a:cubicBezTo>
                  <a:pt x="15489" y="3875"/>
                  <a:pt x="15746" y="3094"/>
                  <a:pt x="15693" y="2634"/>
                </a:cubicBezTo>
                <a:cubicBezTo>
                  <a:pt x="16273" y="2453"/>
                  <a:pt x="17246" y="2121"/>
                  <a:pt x="17225" y="1933"/>
                </a:cubicBezTo>
                <a:cubicBezTo>
                  <a:pt x="17214" y="1867"/>
                  <a:pt x="17204" y="1812"/>
                  <a:pt x="17193" y="1758"/>
                </a:cubicBezTo>
                <a:cubicBezTo>
                  <a:pt x="17462" y="1691"/>
                  <a:pt x="17826" y="1588"/>
                  <a:pt x="17853" y="1521"/>
                </a:cubicBezTo>
                <a:cubicBezTo>
                  <a:pt x="17880" y="1443"/>
                  <a:pt x="17805" y="1196"/>
                  <a:pt x="17719" y="1172"/>
                </a:cubicBezTo>
                <a:cubicBezTo>
                  <a:pt x="17654" y="1154"/>
                  <a:pt x="17311" y="1377"/>
                  <a:pt x="17112" y="1510"/>
                </a:cubicBezTo>
                <a:cubicBezTo>
                  <a:pt x="17101" y="1486"/>
                  <a:pt x="17091" y="1462"/>
                  <a:pt x="17080" y="1438"/>
                </a:cubicBezTo>
                <a:cubicBezTo>
                  <a:pt x="16989" y="1227"/>
                  <a:pt x="15935" y="1939"/>
                  <a:pt x="15478" y="2266"/>
                </a:cubicBezTo>
                <a:cubicBezTo>
                  <a:pt x="15462" y="2260"/>
                  <a:pt x="15450" y="2253"/>
                  <a:pt x="15434" y="2247"/>
                </a:cubicBezTo>
                <a:cubicBezTo>
                  <a:pt x="15004" y="2120"/>
                  <a:pt x="14629" y="3433"/>
                  <a:pt x="14505" y="3983"/>
                </a:cubicBezTo>
                <a:cubicBezTo>
                  <a:pt x="14494" y="4025"/>
                  <a:pt x="14446" y="4031"/>
                  <a:pt x="14424" y="3994"/>
                </a:cubicBezTo>
                <a:cubicBezTo>
                  <a:pt x="14113" y="3323"/>
                  <a:pt x="13688" y="2732"/>
                  <a:pt x="13242" y="2678"/>
                </a:cubicBezTo>
                <a:cubicBezTo>
                  <a:pt x="13140" y="2666"/>
                  <a:pt x="13011" y="2677"/>
                  <a:pt x="12887" y="2714"/>
                </a:cubicBezTo>
                <a:cubicBezTo>
                  <a:pt x="12844" y="2726"/>
                  <a:pt x="12795" y="2689"/>
                  <a:pt x="12795" y="2634"/>
                </a:cubicBezTo>
                <a:cubicBezTo>
                  <a:pt x="12773" y="2259"/>
                  <a:pt x="12661" y="2019"/>
                  <a:pt x="12516" y="1861"/>
                </a:cubicBezTo>
                <a:cubicBezTo>
                  <a:pt x="12484" y="1825"/>
                  <a:pt x="12483" y="1771"/>
                  <a:pt x="12521" y="1741"/>
                </a:cubicBezTo>
                <a:cubicBezTo>
                  <a:pt x="12553" y="1716"/>
                  <a:pt x="12579" y="1686"/>
                  <a:pt x="12612" y="1656"/>
                </a:cubicBezTo>
                <a:cubicBezTo>
                  <a:pt x="12934" y="1365"/>
                  <a:pt x="12564" y="1268"/>
                  <a:pt x="12714" y="1087"/>
                </a:cubicBezTo>
                <a:cubicBezTo>
                  <a:pt x="12865" y="906"/>
                  <a:pt x="13134" y="864"/>
                  <a:pt x="13290" y="205"/>
                </a:cubicBezTo>
                <a:cubicBezTo>
                  <a:pt x="13319" y="82"/>
                  <a:pt x="13113" y="-26"/>
                  <a:pt x="12993" y="6"/>
                </a:cubicBezTo>
                <a:close/>
                <a:moveTo>
                  <a:pt x="10752" y="6879"/>
                </a:moveTo>
                <a:cubicBezTo>
                  <a:pt x="11773" y="6879"/>
                  <a:pt x="12602" y="7519"/>
                  <a:pt x="12602" y="8317"/>
                </a:cubicBezTo>
                <a:cubicBezTo>
                  <a:pt x="12602" y="9115"/>
                  <a:pt x="11773" y="9757"/>
                  <a:pt x="10752" y="9757"/>
                </a:cubicBezTo>
                <a:cubicBezTo>
                  <a:pt x="9731" y="9757"/>
                  <a:pt x="8902" y="9115"/>
                  <a:pt x="8902" y="8317"/>
                </a:cubicBezTo>
                <a:cubicBezTo>
                  <a:pt x="8902" y="7519"/>
                  <a:pt x="9731" y="6879"/>
                  <a:pt x="10752" y="6879"/>
                </a:cubicBezTo>
                <a:close/>
                <a:moveTo>
                  <a:pt x="6940" y="8649"/>
                </a:moveTo>
                <a:cubicBezTo>
                  <a:pt x="7446" y="8740"/>
                  <a:pt x="7747" y="9588"/>
                  <a:pt x="7612" y="10537"/>
                </a:cubicBezTo>
                <a:cubicBezTo>
                  <a:pt x="7483" y="11486"/>
                  <a:pt x="6962" y="12186"/>
                  <a:pt x="6451" y="12095"/>
                </a:cubicBezTo>
                <a:cubicBezTo>
                  <a:pt x="5946" y="12005"/>
                  <a:pt x="5645" y="11159"/>
                  <a:pt x="5779" y="10210"/>
                </a:cubicBezTo>
                <a:cubicBezTo>
                  <a:pt x="5914" y="9261"/>
                  <a:pt x="6435" y="8559"/>
                  <a:pt x="6940" y="8649"/>
                </a:cubicBezTo>
                <a:close/>
                <a:moveTo>
                  <a:pt x="14559" y="8649"/>
                </a:moveTo>
                <a:cubicBezTo>
                  <a:pt x="15064" y="8559"/>
                  <a:pt x="15585" y="9255"/>
                  <a:pt x="15720" y="10210"/>
                </a:cubicBezTo>
                <a:cubicBezTo>
                  <a:pt x="15854" y="11165"/>
                  <a:pt x="15558" y="12005"/>
                  <a:pt x="15048" y="12095"/>
                </a:cubicBezTo>
                <a:cubicBezTo>
                  <a:pt x="14542" y="12186"/>
                  <a:pt x="14021" y="11492"/>
                  <a:pt x="13887" y="10537"/>
                </a:cubicBezTo>
                <a:cubicBezTo>
                  <a:pt x="13752" y="9588"/>
                  <a:pt x="14053" y="8740"/>
                  <a:pt x="14559" y="8649"/>
                </a:cubicBezTo>
                <a:close/>
                <a:moveTo>
                  <a:pt x="8005" y="12589"/>
                </a:moveTo>
                <a:cubicBezTo>
                  <a:pt x="8162" y="12585"/>
                  <a:pt x="8329" y="12608"/>
                  <a:pt x="8499" y="12664"/>
                </a:cubicBezTo>
                <a:cubicBezTo>
                  <a:pt x="9182" y="12882"/>
                  <a:pt x="9661" y="13517"/>
                  <a:pt x="9559" y="14085"/>
                </a:cubicBezTo>
                <a:cubicBezTo>
                  <a:pt x="9462" y="14647"/>
                  <a:pt x="8827" y="14932"/>
                  <a:pt x="8145" y="14708"/>
                </a:cubicBezTo>
                <a:cubicBezTo>
                  <a:pt x="7462" y="14491"/>
                  <a:pt x="6990" y="13856"/>
                  <a:pt x="7086" y="13288"/>
                </a:cubicBezTo>
                <a:cubicBezTo>
                  <a:pt x="7159" y="12866"/>
                  <a:pt x="7534" y="12600"/>
                  <a:pt x="8005" y="12589"/>
                </a:cubicBezTo>
                <a:close/>
                <a:moveTo>
                  <a:pt x="13495" y="12590"/>
                </a:moveTo>
                <a:cubicBezTo>
                  <a:pt x="13966" y="12603"/>
                  <a:pt x="14340" y="12866"/>
                  <a:pt x="14413" y="13288"/>
                </a:cubicBezTo>
                <a:cubicBezTo>
                  <a:pt x="14509" y="13850"/>
                  <a:pt x="14037" y="14485"/>
                  <a:pt x="13354" y="14708"/>
                </a:cubicBezTo>
                <a:cubicBezTo>
                  <a:pt x="12671" y="14926"/>
                  <a:pt x="12042" y="14647"/>
                  <a:pt x="11940" y="14085"/>
                </a:cubicBezTo>
                <a:cubicBezTo>
                  <a:pt x="11843" y="13523"/>
                  <a:pt x="12317" y="12888"/>
                  <a:pt x="13000" y="12664"/>
                </a:cubicBezTo>
                <a:cubicBezTo>
                  <a:pt x="13170" y="12610"/>
                  <a:pt x="13338" y="12586"/>
                  <a:pt x="13495" y="12590"/>
                </a:cubicBezTo>
                <a:close/>
                <a:moveTo>
                  <a:pt x="7105" y="15893"/>
                </a:moveTo>
                <a:cubicBezTo>
                  <a:pt x="7428" y="15860"/>
                  <a:pt x="7850" y="16099"/>
                  <a:pt x="8177" y="16539"/>
                </a:cubicBezTo>
                <a:cubicBezTo>
                  <a:pt x="8617" y="17125"/>
                  <a:pt x="8725" y="17833"/>
                  <a:pt x="8414" y="18130"/>
                </a:cubicBezTo>
                <a:cubicBezTo>
                  <a:pt x="8102" y="18426"/>
                  <a:pt x="7495" y="18197"/>
                  <a:pt x="7059" y="17610"/>
                </a:cubicBezTo>
                <a:cubicBezTo>
                  <a:pt x="6619" y="17030"/>
                  <a:pt x="6516" y="16316"/>
                  <a:pt x="6823" y="16019"/>
                </a:cubicBezTo>
                <a:cubicBezTo>
                  <a:pt x="6901" y="15945"/>
                  <a:pt x="6997" y="15904"/>
                  <a:pt x="7105" y="15893"/>
                </a:cubicBezTo>
                <a:close/>
                <a:moveTo>
                  <a:pt x="14403" y="15895"/>
                </a:moveTo>
                <a:cubicBezTo>
                  <a:pt x="14509" y="15905"/>
                  <a:pt x="14605" y="15945"/>
                  <a:pt x="14681" y="16019"/>
                </a:cubicBezTo>
                <a:cubicBezTo>
                  <a:pt x="14988" y="16322"/>
                  <a:pt x="14882" y="17030"/>
                  <a:pt x="14446" y="17610"/>
                </a:cubicBezTo>
                <a:cubicBezTo>
                  <a:pt x="14005" y="18191"/>
                  <a:pt x="13397" y="18426"/>
                  <a:pt x="13090" y="18130"/>
                </a:cubicBezTo>
                <a:cubicBezTo>
                  <a:pt x="12779" y="17833"/>
                  <a:pt x="12887" y="17119"/>
                  <a:pt x="13327" y="16539"/>
                </a:cubicBezTo>
                <a:cubicBezTo>
                  <a:pt x="13658" y="16104"/>
                  <a:pt x="14082" y="15863"/>
                  <a:pt x="14403" y="15895"/>
                </a:cubicBezTo>
                <a:close/>
              </a:path>
            </a:pathLst>
          </a:custGeom>
          <a:solidFill>
            <a:schemeClr val="accent5">
              <a:lumOff val="-2986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43" name="Light Bulb"/>
          <p:cNvSpPr/>
          <p:nvPr/>
        </p:nvSpPr>
        <p:spPr>
          <a:xfrm>
            <a:off x="8202366" y="6034362"/>
            <a:ext cx="327595" cy="568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2843"/>
                  <a:pt x="0" y="6352"/>
                </a:cubicBezTo>
                <a:cubicBezTo>
                  <a:pt x="0" y="7004"/>
                  <a:pt x="167" y="7633"/>
                  <a:pt x="477" y="8225"/>
                </a:cubicBezTo>
                <a:cubicBezTo>
                  <a:pt x="477" y="8225"/>
                  <a:pt x="477" y="8226"/>
                  <a:pt x="477" y="8227"/>
                </a:cubicBezTo>
                <a:cubicBezTo>
                  <a:pt x="491" y="8261"/>
                  <a:pt x="527" y="8322"/>
                  <a:pt x="579" y="8405"/>
                </a:cubicBezTo>
                <a:cubicBezTo>
                  <a:pt x="693" y="8601"/>
                  <a:pt x="822" y="8793"/>
                  <a:pt x="966" y="8979"/>
                </a:cubicBezTo>
                <a:cubicBezTo>
                  <a:pt x="2223" y="10787"/>
                  <a:pt x="5439" y="15160"/>
                  <a:pt x="5440" y="16141"/>
                </a:cubicBezTo>
                <a:lnTo>
                  <a:pt x="5656" y="16902"/>
                </a:lnTo>
                <a:cubicBezTo>
                  <a:pt x="5656" y="16902"/>
                  <a:pt x="5696" y="16981"/>
                  <a:pt x="5817" y="17079"/>
                </a:cubicBezTo>
                <a:lnTo>
                  <a:pt x="15815" y="17079"/>
                </a:lnTo>
                <a:cubicBezTo>
                  <a:pt x="15936" y="16981"/>
                  <a:pt x="15976" y="16902"/>
                  <a:pt x="15976" y="16902"/>
                </a:cubicBezTo>
                <a:lnTo>
                  <a:pt x="16193" y="16141"/>
                </a:lnTo>
                <a:cubicBezTo>
                  <a:pt x="16193" y="14948"/>
                  <a:pt x="20944" y="8742"/>
                  <a:pt x="21152" y="8227"/>
                </a:cubicBezTo>
                <a:cubicBezTo>
                  <a:pt x="21159" y="8211"/>
                  <a:pt x="21155" y="8198"/>
                  <a:pt x="21141" y="8188"/>
                </a:cubicBezTo>
                <a:cubicBezTo>
                  <a:pt x="21438" y="7607"/>
                  <a:pt x="21600" y="6990"/>
                  <a:pt x="21600" y="6352"/>
                </a:cubicBezTo>
                <a:cubicBezTo>
                  <a:pt x="21600" y="2843"/>
                  <a:pt x="16765" y="0"/>
                  <a:pt x="10800" y="0"/>
                </a:cubicBezTo>
                <a:close/>
                <a:moveTo>
                  <a:pt x="5943" y="17697"/>
                </a:moveTo>
                <a:cubicBezTo>
                  <a:pt x="5930" y="17727"/>
                  <a:pt x="5919" y="17758"/>
                  <a:pt x="5919" y="17791"/>
                </a:cubicBezTo>
                <a:lnTo>
                  <a:pt x="5919" y="18399"/>
                </a:lnTo>
                <a:cubicBezTo>
                  <a:pt x="5919" y="18599"/>
                  <a:pt x="6178" y="18765"/>
                  <a:pt x="6510" y="18795"/>
                </a:cubicBezTo>
                <a:cubicBezTo>
                  <a:pt x="6431" y="18855"/>
                  <a:pt x="6382" y="18929"/>
                  <a:pt x="6382" y="19010"/>
                </a:cubicBezTo>
                <a:lnTo>
                  <a:pt x="6382" y="19541"/>
                </a:lnTo>
                <a:cubicBezTo>
                  <a:pt x="6382" y="19736"/>
                  <a:pt x="6656" y="19894"/>
                  <a:pt x="6993" y="19894"/>
                </a:cubicBezTo>
                <a:lnTo>
                  <a:pt x="7186" y="19894"/>
                </a:lnTo>
                <a:lnTo>
                  <a:pt x="7186" y="20380"/>
                </a:lnTo>
                <a:cubicBezTo>
                  <a:pt x="7186" y="20568"/>
                  <a:pt x="7454" y="20721"/>
                  <a:pt x="7780" y="20721"/>
                </a:cubicBezTo>
                <a:lnTo>
                  <a:pt x="8816" y="20721"/>
                </a:lnTo>
                <a:cubicBezTo>
                  <a:pt x="8925" y="21215"/>
                  <a:pt x="9771" y="21600"/>
                  <a:pt x="10800" y="21600"/>
                </a:cubicBezTo>
                <a:cubicBezTo>
                  <a:pt x="11829" y="21600"/>
                  <a:pt x="12675" y="21215"/>
                  <a:pt x="12784" y="20721"/>
                </a:cubicBezTo>
                <a:lnTo>
                  <a:pt x="13820" y="20721"/>
                </a:lnTo>
                <a:cubicBezTo>
                  <a:pt x="14146" y="20721"/>
                  <a:pt x="14414" y="20568"/>
                  <a:pt x="14414" y="20380"/>
                </a:cubicBezTo>
                <a:lnTo>
                  <a:pt x="14414" y="19894"/>
                </a:lnTo>
                <a:lnTo>
                  <a:pt x="14607" y="19894"/>
                </a:lnTo>
                <a:cubicBezTo>
                  <a:pt x="14944" y="19894"/>
                  <a:pt x="15218" y="19736"/>
                  <a:pt x="15218" y="19541"/>
                </a:cubicBezTo>
                <a:lnTo>
                  <a:pt x="15218" y="19010"/>
                </a:lnTo>
                <a:cubicBezTo>
                  <a:pt x="15218" y="18929"/>
                  <a:pt x="15169" y="18855"/>
                  <a:pt x="15090" y="18795"/>
                </a:cubicBezTo>
                <a:cubicBezTo>
                  <a:pt x="15422" y="18765"/>
                  <a:pt x="15681" y="18599"/>
                  <a:pt x="15681" y="18399"/>
                </a:cubicBezTo>
                <a:lnTo>
                  <a:pt x="15681" y="17791"/>
                </a:lnTo>
                <a:cubicBezTo>
                  <a:pt x="15681" y="17758"/>
                  <a:pt x="15670" y="17727"/>
                  <a:pt x="15657" y="17697"/>
                </a:cubicBezTo>
                <a:lnTo>
                  <a:pt x="5943" y="17697"/>
                </a:lnTo>
                <a:close/>
              </a:path>
            </a:pathLst>
          </a:custGeom>
          <a:solidFill>
            <a:schemeClr val="accent3">
              <a:hueOff val="914337"/>
              <a:satOff val="31515"/>
              <a:lumOff val="-3079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it"/>
          <p:cNvSpPr txBox="1">
            <a:spLocks noGrp="1"/>
          </p:cNvSpPr>
          <p:nvPr>
            <p:ph type="title"/>
          </p:nvPr>
        </p:nvSpPr>
        <p:spPr>
          <a:xfrm>
            <a:off x="952500" y="3503463"/>
            <a:ext cx="11099800" cy="2746674"/>
          </a:xfrm>
          <a:prstGeom prst="rect">
            <a:avLst/>
          </a:prstGeom>
        </p:spPr>
        <p:txBody>
          <a:bodyPr/>
          <a:lstStyle>
            <a:lvl1pPr>
              <a:defRPr sz="1280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git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Version Control System Tool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Version Control System Tools</a:t>
            </a:r>
          </a:p>
        </p:txBody>
      </p:sp>
      <p:sp>
        <p:nvSpPr>
          <p:cNvPr id="548" name="svn…"/>
          <p:cNvSpPr txBox="1"/>
          <p:nvPr/>
        </p:nvSpPr>
        <p:spPr>
          <a:xfrm>
            <a:off x="2908324" y="2552828"/>
            <a:ext cx="2771776" cy="339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svn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git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Mercurial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TeamFoundation</a:t>
            </a:r>
          </a:p>
        </p:txBody>
      </p:sp>
      <p:pic>
        <p:nvPicPr>
          <p:cNvPr id="54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206" y="6703870"/>
            <a:ext cx="2115527" cy="2644409"/>
          </a:xfrm>
          <a:prstGeom prst="rect">
            <a:avLst/>
          </a:prstGeom>
          <a:ln w="12700">
            <a:miter lim="400000"/>
          </a:ln>
        </p:spPr>
      </p:pic>
      <p:sp>
        <p:nvSpPr>
          <p:cNvPr id="550" name="tools"/>
          <p:cNvSpPr txBox="1"/>
          <p:nvPr/>
        </p:nvSpPr>
        <p:spPr>
          <a:xfrm>
            <a:off x="2908324" y="1871834"/>
            <a:ext cx="94357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3200" b="0"/>
            </a:lvl1pPr>
          </a:lstStyle>
          <a:p>
            <a:r>
              <a:t>tools</a:t>
            </a:r>
          </a:p>
        </p:txBody>
      </p:sp>
      <p:sp>
        <p:nvSpPr>
          <p:cNvPr id="551" name="GitLab…"/>
          <p:cNvSpPr txBox="1"/>
          <p:nvPr/>
        </p:nvSpPr>
        <p:spPr>
          <a:xfrm>
            <a:off x="7081631" y="2710907"/>
            <a:ext cx="1600201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GitLab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BitBucket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GitHub:</a:t>
            </a:r>
          </a:p>
        </p:txBody>
      </p:sp>
      <p:sp>
        <p:nvSpPr>
          <p:cNvPr id="552" name="git providers"/>
          <p:cNvSpPr txBox="1"/>
          <p:nvPr/>
        </p:nvSpPr>
        <p:spPr>
          <a:xfrm>
            <a:off x="7068468" y="1871834"/>
            <a:ext cx="218559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3200" b="0"/>
            </a:lvl1pPr>
          </a:lstStyle>
          <a:p>
            <a:r>
              <a:t>git providers</a:t>
            </a:r>
          </a:p>
        </p:txBody>
      </p:sp>
      <p:sp>
        <p:nvSpPr>
          <p:cNvPr id="553" name="Linus Torvalds developed git to manage Linux as a…"/>
          <p:cNvSpPr txBox="1"/>
          <p:nvPr/>
        </p:nvSpPr>
        <p:spPr>
          <a:xfrm>
            <a:off x="5685275" y="7670258"/>
            <a:ext cx="4108319" cy="151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Linus Torvalds developed git to manage Linux as a</a:t>
            </a:r>
          </a:p>
          <a:p>
            <a:pPr algn="l"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BitKeeper replacement</a:t>
            </a:r>
          </a:p>
        </p:txBody>
      </p:sp>
      <p:sp>
        <p:nvSpPr>
          <p:cNvPr id="554" name="Line"/>
          <p:cNvSpPr/>
          <p:nvPr/>
        </p:nvSpPr>
        <p:spPr>
          <a:xfrm flipV="1">
            <a:off x="3663702" y="3016430"/>
            <a:ext cx="3364216" cy="744724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55" name="Line"/>
          <p:cNvSpPr/>
          <p:nvPr/>
        </p:nvSpPr>
        <p:spPr>
          <a:xfrm>
            <a:off x="3663702" y="3888153"/>
            <a:ext cx="3415324" cy="4530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56" name="Line"/>
          <p:cNvSpPr/>
          <p:nvPr/>
        </p:nvSpPr>
        <p:spPr>
          <a:xfrm>
            <a:off x="3663702" y="4015153"/>
            <a:ext cx="3353418" cy="832443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57" name="signup for a free account for next weeks lab…"/>
          <p:cNvSpPr txBox="1"/>
          <p:nvPr/>
        </p:nvSpPr>
        <p:spPr>
          <a:xfrm>
            <a:off x="8575226" y="4648396"/>
            <a:ext cx="3805395" cy="2341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signup for a free account for next weeks lab</a:t>
            </a:r>
          </a:p>
          <a:p>
            <a:pPr marL="406400" indent="-292100" algn="l">
              <a:buSzPct val="80000"/>
              <a:buChar char="-"/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do</a:t>
            </a:r>
            <a:r>
              <a:t> choose a name that won't embarrass you on a resume</a:t>
            </a:r>
          </a:p>
          <a:p>
            <a:pPr marL="406400" indent="-292100" algn="l">
              <a:buSzPct val="80000"/>
              <a:buChar char="-"/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do not</a:t>
            </a:r>
            <a:r>
              <a:t> post course work</a:t>
            </a:r>
          </a:p>
        </p:txBody>
      </p:sp>
      <p:sp>
        <p:nvSpPr>
          <p:cNvPr id="558" name="https://www.linuxjournal.com/content/25-years-later-interview-linus-torvalds"/>
          <p:cNvSpPr txBox="1"/>
          <p:nvPr/>
        </p:nvSpPr>
        <p:spPr>
          <a:xfrm>
            <a:off x="7962271" y="9349913"/>
            <a:ext cx="483312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 b="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3"/>
              </a:defRPr>
            </a:lvl1pPr>
          </a:lstStyle>
          <a:p>
            <a:r>
              <a:rPr>
                <a:hlinkClick r:id="rId3"/>
              </a:rPr>
              <a:t>https://www.linuxjournal.com/content/25-years-later-interview-linus-torvalds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it Demo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Git Demos</a:t>
            </a:r>
          </a:p>
        </p:txBody>
      </p:sp>
      <p:sp>
        <p:nvSpPr>
          <p:cNvPr id="561" name="https://github.com/cs320-wisc/f22">
            <a:hlinkClick r:id="rId3"/>
          </p:cNvPr>
          <p:cNvSpPr txBox="1"/>
          <p:nvPr/>
        </p:nvSpPr>
        <p:spPr>
          <a:xfrm>
            <a:off x="783171" y="1889160"/>
            <a:ext cx="65274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u="sng">
                <a:solidFill>
                  <a:schemeClr val="accent1">
                    <a:lumOff val="-13575"/>
                  </a:schemeClr>
                </a:solidFill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msyamkumar</a:t>
            </a:r>
            <a:r>
              <a:rPr lang="en-US" dirty="0"/>
              <a:t>/cs320-s23-projects</a:t>
            </a:r>
            <a:endParaRPr dirty="0"/>
          </a:p>
        </p:txBody>
      </p:sp>
      <p:sp>
        <p:nvSpPr>
          <p:cNvPr id="562" name="Activities:…"/>
          <p:cNvSpPr txBox="1"/>
          <p:nvPr/>
        </p:nvSpPr>
        <p:spPr>
          <a:xfrm>
            <a:off x="952500" y="2826158"/>
            <a:ext cx="8217769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600" b="0"/>
            </a:pPr>
            <a:r>
              <a:t>Activities: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t>connect to a VM via SSH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t>copy ("clone") the history from a GitHub repo to the VM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t>view history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t>switch between versions</a:t>
            </a:r>
          </a:p>
          <a:p>
            <a:pPr marL="473075" indent="-333375" algn="l">
              <a:buSzPct val="100000"/>
              <a:buChar char="•"/>
              <a:defRPr sz="2600" b="0"/>
            </a:pPr>
            <a:r>
              <a:t>write ("commit") new versions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HEAD, Branches, and Ta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HEAD, Branches, and Tags</a:t>
            </a:r>
          </a:p>
        </p:txBody>
      </p:sp>
      <p:sp>
        <p:nvSpPr>
          <p:cNvPr id="567" name="Remembering commit numbers is a pain!  Various kinds of labels can serve as easy-to-remember aliases"/>
          <p:cNvSpPr txBox="1"/>
          <p:nvPr/>
        </p:nvSpPr>
        <p:spPr>
          <a:xfrm>
            <a:off x="960098" y="1628247"/>
            <a:ext cx="1065638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3200" b="0"/>
            </a:lvl1pPr>
          </a:lstStyle>
          <a:p>
            <a:r>
              <a:t>Remembering commit numbers is a pain!  Various kinds of labels can serve as easy-to-remember aliases</a:t>
            </a:r>
          </a:p>
        </p:txBody>
      </p:sp>
      <p:sp>
        <p:nvSpPr>
          <p:cNvPr id="568" name="Rounded Rectangle"/>
          <p:cNvSpPr/>
          <p:nvPr/>
        </p:nvSpPr>
        <p:spPr>
          <a:xfrm>
            <a:off x="1453089" y="367511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69" name="Rounded Rectangle"/>
          <p:cNvSpPr/>
          <p:nvPr/>
        </p:nvSpPr>
        <p:spPr>
          <a:xfrm>
            <a:off x="2764737" y="367511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0" name="Rounded Rectangle"/>
          <p:cNvSpPr/>
          <p:nvPr/>
        </p:nvSpPr>
        <p:spPr>
          <a:xfrm>
            <a:off x="4120089" y="367511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1" name="Rounded Rectangle"/>
          <p:cNvSpPr/>
          <p:nvPr/>
        </p:nvSpPr>
        <p:spPr>
          <a:xfrm>
            <a:off x="5431737" y="3675118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2" name="Rounded Rectangle"/>
          <p:cNvSpPr/>
          <p:nvPr/>
        </p:nvSpPr>
        <p:spPr>
          <a:xfrm>
            <a:off x="6787089" y="367511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3" name="Rounded Rectangle"/>
          <p:cNvSpPr/>
          <p:nvPr/>
        </p:nvSpPr>
        <p:spPr>
          <a:xfrm>
            <a:off x="8098736" y="367511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4" name="Rounded Rectangle"/>
          <p:cNvSpPr/>
          <p:nvPr/>
        </p:nvSpPr>
        <p:spPr>
          <a:xfrm>
            <a:off x="7008390" y="6083902"/>
            <a:ext cx="1108550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5" name="Rounded Rectangle"/>
          <p:cNvSpPr/>
          <p:nvPr/>
        </p:nvSpPr>
        <p:spPr>
          <a:xfrm>
            <a:off x="8320037" y="6083902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76" name="Line"/>
          <p:cNvSpPr/>
          <p:nvPr/>
        </p:nvSpPr>
        <p:spPr>
          <a:xfrm flipH="1">
            <a:off x="25126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7" name="Line"/>
          <p:cNvSpPr/>
          <p:nvPr/>
        </p:nvSpPr>
        <p:spPr>
          <a:xfrm flipH="1">
            <a:off x="38207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8" name="Line"/>
          <p:cNvSpPr/>
          <p:nvPr/>
        </p:nvSpPr>
        <p:spPr>
          <a:xfrm flipH="1">
            <a:off x="51796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9" name="Line"/>
          <p:cNvSpPr/>
          <p:nvPr/>
        </p:nvSpPr>
        <p:spPr>
          <a:xfrm flipH="1">
            <a:off x="64877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0" name="Line"/>
          <p:cNvSpPr/>
          <p:nvPr/>
        </p:nvSpPr>
        <p:spPr>
          <a:xfrm flipH="1">
            <a:off x="77958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1" name="Line"/>
          <p:cNvSpPr/>
          <p:nvPr/>
        </p:nvSpPr>
        <p:spPr>
          <a:xfrm flipH="1" flipV="1">
            <a:off x="6371643" y="4969919"/>
            <a:ext cx="774109" cy="126910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2" name="Line"/>
          <p:cNvSpPr/>
          <p:nvPr/>
        </p:nvSpPr>
        <p:spPr>
          <a:xfrm flipH="1">
            <a:off x="8080693" y="6794169"/>
            <a:ext cx="315316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3" name="Rounded Rectangle"/>
          <p:cNvSpPr/>
          <p:nvPr/>
        </p:nvSpPr>
        <p:spPr>
          <a:xfrm>
            <a:off x="9457636" y="3675118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84" name="Line"/>
          <p:cNvSpPr/>
          <p:nvPr/>
        </p:nvSpPr>
        <p:spPr>
          <a:xfrm flipH="1">
            <a:off x="9154793" y="4385385"/>
            <a:ext cx="31531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5" name="HEAD"/>
          <p:cNvSpPr txBox="1"/>
          <p:nvPr/>
        </p:nvSpPr>
        <p:spPr>
          <a:xfrm>
            <a:off x="9551511" y="2885147"/>
            <a:ext cx="9208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HEAD</a:t>
            </a:r>
          </a:p>
        </p:txBody>
      </p:sp>
      <p:sp>
        <p:nvSpPr>
          <p:cNvPr id="586" name="intern [branch]"/>
          <p:cNvSpPr txBox="1"/>
          <p:nvPr/>
        </p:nvSpPr>
        <p:spPr>
          <a:xfrm>
            <a:off x="8320808" y="7546330"/>
            <a:ext cx="19832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intern [branch]</a:t>
            </a:r>
          </a:p>
        </p:txBody>
      </p:sp>
      <p:sp>
        <p:nvSpPr>
          <p:cNvPr id="587" name="main [branch]"/>
          <p:cNvSpPr txBox="1"/>
          <p:nvPr/>
        </p:nvSpPr>
        <p:spPr>
          <a:xfrm>
            <a:off x="9670930" y="3204270"/>
            <a:ext cx="18277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main [branch]</a:t>
            </a:r>
          </a:p>
        </p:txBody>
      </p:sp>
      <p:sp>
        <p:nvSpPr>
          <p:cNvPr id="588" name="Rounded Rectangle"/>
          <p:cNvSpPr/>
          <p:nvPr/>
        </p:nvSpPr>
        <p:spPr>
          <a:xfrm>
            <a:off x="4087389" y="6083902"/>
            <a:ext cx="1108551" cy="1365534"/>
          </a:xfrm>
          <a:prstGeom prst="roundRect">
            <a:avLst>
              <a:gd name="adj" fmla="val 26437"/>
            </a:avLst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lvl="1" indent="0" algn="l">
              <a:defRPr sz="2000" b="0"/>
            </a:pPr>
            <a:endParaRPr/>
          </a:p>
        </p:txBody>
      </p:sp>
      <p:sp>
        <p:nvSpPr>
          <p:cNvPr id="589" name="Line"/>
          <p:cNvSpPr/>
          <p:nvPr/>
        </p:nvSpPr>
        <p:spPr>
          <a:xfrm flipH="1" flipV="1">
            <a:off x="3450643" y="4969919"/>
            <a:ext cx="774109" cy="126910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0" name="experiment [branch]"/>
          <p:cNvSpPr txBox="1"/>
          <p:nvPr/>
        </p:nvSpPr>
        <p:spPr>
          <a:xfrm>
            <a:off x="4006008" y="7546330"/>
            <a:ext cx="26626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experiment [branch]</a:t>
            </a:r>
          </a:p>
        </p:txBody>
      </p:sp>
      <p:sp>
        <p:nvSpPr>
          <p:cNvPr id="591" name="v1.0 [tag]"/>
          <p:cNvSpPr txBox="1"/>
          <p:nvPr/>
        </p:nvSpPr>
        <p:spPr>
          <a:xfrm>
            <a:off x="1372984" y="3055222"/>
            <a:ext cx="1268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v1.0 [tag]</a:t>
            </a:r>
          </a:p>
        </p:txBody>
      </p:sp>
      <p:sp>
        <p:nvSpPr>
          <p:cNvPr id="592" name="v2.0 [tag]"/>
          <p:cNvSpPr txBox="1"/>
          <p:nvPr/>
        </p:nvSpPr>
        <p:spPr>
          <a:xfrm>
            <a:off x="4039984" y="3055222"/>
            <a:ext cx="1268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v2.0 [tag]</a:t>
            </a:r>
          </a:p>
        </p:txBody>
      </p:sp>
      <p:sp>
        <p:nvSpPr>
          <p:cNvPr id="593" name="v2.1 [tag]"/>
          <p:cNvSpPr txBox="1"/>
          <p:nvPr/>
        </p:nvSpPr>
        <p:spPr>
          <a:xfrm>
            <a:off x="6706984" y="3055222"/>
            <a:ext cx="1268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v2.1 [tag]</a:t>
            </a:r>
          </a:p>
        </p:txBody>
      </p:sp>
      <p:sp>
        <p:nvSpPr>
          <p:cNvPr id="594" name="HEAD: wherever you currently are (only one of these)…"/>
          <p:cNvSpPr txBox="1"/>
          <p:nvPr/>
        </p:nvSpPr>
        <p:spPr>
          <a:xfrm>
            <a:off x="3165003" y="8256351"/>
            <a:ext cx="7521923" cy="1175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HEAD: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wherever you currently are (only one of these)</a:t>
            </a:r>
          </a:p>
          <a:p>
            <a:pPr algn="l">
              <a:defRPr b="0"/>
            </a:pPr>
            <a:r>
              <a:t>tag: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label tied to a specific commit number</a:t>
            </a:r>
          </a:p>
          <a:p>
            <a:pPr algn="l">
              <a:defRPr b="0"/>
            </a:pPr>
            <a:r>
              <a:t>branch: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label tied to end of chain (moves upon new commits)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OS jobs: Allocate and Abstract Resourc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OS jobs: Allocate and Abstract Resources</a:t>
            </a:r>
          </a:p>
        </p:txBody>
      </p:sp>
      <p:sp>
        <p:nvSpPr>
          <p:cNvPr id="1324" name="1"/>
          <p:cNvSpPr/>
          <p:nvPr/>
        </p:nvSpPr>
        <p:spPr>
          <a:xfrm>
            <a:off x="1562100" y="1936625"/>
            <a:ext cx="902345" cy="90234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325" name="Allocation"/>
          <p:cNvSpPr txBox="1"/>
          <p:nvPr/>
        </p:nvSpPr>
        <p:spPr>
          <a:xfrm>
            <a:off x="2679700" y="2159198"/>
            <a:ext cx="175557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Allocation</a:t>
            </a:r>
          </a:p>
        </p:txBody>
      </p:sp>
      <p:sp>
        <p:nvSpPr>
          <p:cNvPr id="1326" name="2"/>
          <p:cNvSpPr/>
          <p:nvPr/>
        </p:nvSpPr>
        <p:spPr>
          <a:xfrm>
            <a:off x="7912100" y="1936625"/>
            <a:ext cx="902345" cy="90234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327" name="Abstraction"/>
          <p:cNvSpPr txBox="1"/>
          <p:nvPr/>
        </p:nvSpPr>
        <p:spPr>
          <a:xfrm>
            <a:off x="9029700" y="2159198"/>
            <a:ext cx="15619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Abstraction</a:t>
            </a:r>
          </a:p>
        </p:txBody>
      </p:sp>
      <p:sp>
        <p:nvSpPr>
          <p:cNvPr id="1328" name="Operating System"/>
          <p:cNvSpPr/>
          <p:nvPr/>
        </p:nvSpPr>
        <p:spPr>
          <a:xfrm>
            <a:off x="8433816" y="5414185"/>
            <a:ext cx="284574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Operating System</a:t>
            </a:r>
          </a:p>
        </p:txBody>
      </p:sp>
      <p:pic>
        <p:nvPicPr>
          <p:cNvPr id="13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15302">
            <a:off x="8559328" y="7065871"/>
            <a:ext cx="2845744" cy="2170295"/>
          </a:xfrm>
          <a:prstGeom prst="rect">
            <a:avLst/>
          </a:prstGeom>
          <a:ln w="12700">
            <a:miter lim="400000"/>
          </a:ln>
        </p:spPr>
      </p:pic>
      <p:sp>
        <p:nvSpPr>
          <p:cNvPr id="1330" name="Rectangle"/>
          <p:cNvSpPr/>
          <p:nvPr/>
        </p:nvSpPr>
        <p:spPr>
          <a:xfrm>
            <a:off x="8042026" y="3377951"/>
            <a:ext cx="3880348" cy="125492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1" name="f = open(&quot;file.txt&quot;)…"/>
          <p:cNvSpPr txBox="1"/>
          <p:nvPr/>
        </p:nvSpPr>
        <p:spPr>
          <a:xfrm>
            <a:off x="8095952" y="3439074"/>
            <a:ext cx="3772496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f = open("file.txt")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data = f.read()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f.close()</a:t>
            </a:r>
          </a:p>
        </p:txBody>
      </p:sp>
      <p:sp>
        <p:nvSpPr>
          <p:cNvPr id="1332" name="Line"/>
          <p:cNvSpPr/>
          <p:nvPr/>
        </p:nvSpPr>
        <p:spPr>
          <a:xfrm>
            <a:off x="9855199" y="4723634"/>
            <a:ext cx="1" cy="61249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3" name="Line"/>
          <p:cNvSpPr/>
          <p:nvPr/>
        </p:nvSpPr>
        <p:spPr>
          <a:xfrm>
            <a:off x="9855200" y="6628634"/>
            <a:ext cx="1" cy="61249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34" name="ignorant of…"/>
          <p:cNvSpPr txBox="1"/>
          <p:nvPr/>
        </p:nvSpPr>
        <p:spPr>
          <a:xfrm>
            <a:off x="10763632" y="8533962"/>
            <a:ext cx="201915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ignorant of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files/directories</a:t>
            </a:r>
          </a:p>
        </p:txBody>
      </p:sp>
      <p:sp>
        <p:nvSpPr>
          <p:cNvPr id="1335" name="inconvenient"/>
          <p:cNvSpPr txBox="1"/>
          <p:nvPr/>
        </p:nvSpPr>
        <p:spPr>
          <a:xfrm>
            <a:off x="10008046" y="6628634"/>
            <a:ext cx="16755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inconvenient</a:t>
            </a:r>
          </a:p>
        </p:txBody>
      </p:sp>
      <p:sp>
        <p:nvSpPr>
          <p:cNvPr id="1336" name="convenient"/>
          <p:cNvSpPr txBox="1"/>
          <p:nvPr/>
        </p:nvSpPr>
        <p:spPr>
          <a:xfrm>
            <a:off x="9990658" y="4770441"/>
            <a:ext cx="14562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convenient</a:t>
            </a:r>
          </a:p>
        </p:txBody>
      </p:sp>
      <p:sp>
        <p:nvSpPr>
          <p:cNvPr id="1337" name="Rectangle"/>
          <p:cNvSpPr/>
          <p:nvPr/>
        </p:nvSpPr>
        <p:spPr>
          <a:xfrm>
            <a:off x="2574354" y="7053411"/>
            <a:ext cx="396777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8" name="Square"/>
          <p:cNvSpPr/>
          <p:nvPr/>
        </p:nvSpPr>
        <p:spPr>
          <a:xfrm>
            <a:off x="28664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9" name="Rectangle"/>
          <p:cNvSpPr/>
          <p:nvPr/>
        </p:nvSpPr>
        <p:spPr>
          <a:xfrm>
            <a:off x="3145854" y="7053411"/>
            <a:ext cx="385466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0" name="Square"/>
          <p:cNvSpPr/>
          <p:nvPr/>
        </p:nvSpPr>
        <p:spPr>
          <a:xfrm>
            <a:off x="34506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1" name="Rectangle"/>
          <p:cNvSpPr/>
          <p:nvPr/>
        </p:nvSpPr>
        <p:spPr>
          <a:xfrm>
            <a:off x="3730054" y="7053411"/>
            <a:ext cx="385466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2" name="Square"/>
          <p:cNvSpPr/>
          <p:nvPr/>
        </p:nvSpPr>
        <p:spPr>
          <a:xfrm>
            <a:off x="40348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3" name="Rectangle"/>
          <p:cNvSpPr/>
          <p:nvPr/>
        </p:nvSpPr>
        <p:spPr>
          <a:xfrm>
            <a:off x="4314254" y="7053411"/>
            <a:ext cx="385466" cy="287189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4" name="Square"/>
          <p:cNvSpPr/>
          <p:nvPr/>
        </p:nvSpPr>
        <p:spPr>
          <a:xfrm>
            <a:off x="4631754" y="7053411"/>
            <a:ext cx="287190" cy="287189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5" name="CPU X"/>
          <p:cNvSpPr/>
          <p:nvPr/>
        </p:nvSpPr>
        <p:spPr>
          <a:xfrm>
            <a:off x="2574354" y="7345511"/>
            <a:ext cx="2341266" cy="759173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346" name="Process A"/>
          <p:cNvSpPr/>
          <p:nvPr/>
        </p:nvSpPr>
        <p:spPr>
          <a:xfrm>
            <a:off x="2574354" y="6289327"/>
            <a:ext cx="2341266" cy="812801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Process A</a:t>
            </a:r>
          </a:p>
        </p:txBody>
      </p:sp>
      <p:grpSp>
        <p:nvGrpSpPr>
          <p:cNvPr id="1352" name="Group"/>
          <p:cNvGrpSpPr/>
          <p:nvPr/>
        </p:nvGrpSpPr>
        <p:grpSpPr>
          <a:xfrm>
            <a:off x="2782540" y="3261742"/>
            <a:ext cx="1855342" cy="759173"/>
            <a:chOff x="0" y="0"/>
            <a:chExt cx="1855341" cy="759172"/>
          </a:xfrm>
        </p:grpSpPr>
        <p:sp>
          <p:nvSpPr>
            <p:cNvPr id="1347" name="Rectangle"/>
            <p:cNvSpPr/>
            <p:nvPr/>
          </p:nvSpPr>
          <p:spPr>
            <a:xfrm>
              <a:off x="231475" y="5517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48" name="Rectangle"/>
            <p:cNvSpPr/>
            <p:nvPr/>
          </p:nvSpPr>
          <p:spPr>
            <a:xfrm>
              <a:off x="694426" y="5517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49" name="Rectangle"/>
            <p:cNvSpPr/>
            <p:nvPr/>
          </p:nvSpPr>
          <p:spPr>
            <a:xfrm>
              <a:off x="1157376" y="551780"/>
              <a:ext cx="227585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0" name="Rectangle"/>
            <p:cNvSpPr/>
            <p:nvPr/>
          </p:nvSpPr>
          <p:spPr>
            <a:xfrm>
              <a:off x="1620327" y="5517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1" name="Process B"/>
            <p:cNvSpPr/>
            <p:nvPr/>
          </p:nvSpPr>
          <p:spPr>
            <a:xfrm>
              <a:off x="0" y="0"/>
              <a:ext cx="1855342" cy="548234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Process B</a:t>
              </a:r>
            </a:p>
          </p:txBody>
        </p:sp>
      </p:grpSp>
      <p:grpSp>
        <p:nvGrpSpPr>
          <p:cNvPr id="1358" name="Group"/>
          <p:cNvGrpSpPr/>
          <p:nvPr/>
        </p:nvGrpSpPr>
        <p:grpSpPr>
          <a:xfrm>
            <a:off x="2782540" y="4587626"/>
            <a:ext cx="1855342" cy="746474"/>
            <a:chOff x="0" y="317500"/>
            <a:chExt cx="1855341" cy="746472"/>
          </a:xfrm>
        </p:grpSpPr>
        <p:sp>
          <p:nvSpPr>
            <p:cNvPr id="1353" name="Rectangle"/>
            <p:cNvSpPr/>
            <p:nvPr/>
          </p:nvSpPr>
          <p:spPr>
            <a:xfrm>
              <a:off x="231475" y="8565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4" name="Rectangle"/>
            <p:cNvSpPr/>
            <p:nvPr/>
          </p:nvSpPr>
          <p:spPr>
            <a:xfrm>
              <a:off x="694426" y="8565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5" name="Rectangle"/>
            <p:cNvSpPr/>
            <p:nvPr/>
          </p:nvSpPr>
          <p:spPr>
            <a:xfrm>
              <a:off x="1157376" y="856580"/>
              <a:ext cx="227585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6" name="Rectangle"/>
            <p:cNvSpPr/>
            <p:nvPr/>
          </p:nvSpPr>
          <p:spPr>
            <a:xfrm>
              <a:off x="1620327" y="856580"/>
              <a:ext cx="227584" cy="207393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i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57" name="Process Z"/>
            <p:cNvSpPr/>
            <p:nvPr/>
          </p:nvSpPr>
          <p:spPr>
            <a:xfrm>
              <a:off x="0" y="317500"/>
              <a:ext cx="1855342" cy="548234"/>
            </a:xfrm>
            <a:prstGeom prst="rect">
              <a:avLst/>
            </a:prstGeom>
            <a:solidFill>
              <a:srgbClr val="5E5E5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 b="0">
                  <a:solidFill>
                    <a:srgbClr val="FFFFFF"/>
                  </a:solidFill>
                </a:defRPr>
              </a:lvl1pPr>
            </a:lstStyle>
            <a:p>
              <a:r>
                <a:t>Process Z</a:t>
              </a:r>
            </a:p>
          </p:txBody>
        </p:sp>
      </p:grpSp>
      <p:sp>
        <p:nvSpPr>
          <p:cNvPr id="1359" name="..."/>
          <p:cNvSpPr txBox="1"/>
          <p:nvPr/>
        </p:nvSpPr>
        <p:spPr>
          <a:xfrm>
            <a:off x="3561134" y="4073128"/>
            <a:ext cx="3710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...</a:t>
            </a:r>
          </a:p>
        </p:txBody>
      </p:sp>
      <p:sp>
        <p:nvSpPr>
          <p:cNvPr id="1360" name="waiting"/>
          <p:cNvSpPr txBox="1"/>
          <p:nvPr/>
        </p:nvSpPr>
        <p:spPr>
          <a:xfrm>
            <a:off x="1134988" y="4050679"/>
            <a:ext cx="9812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waiting</a:t>
            </a:r>
          </a:p>
        </p:txBody>
      </p:sp>
      <p:sp>
        <p:nvSpPr>
          <p:cNvPr id="1361" name="Callout"/>
          <p:cNvSpPr/>
          <p:nvPr/>
        </p:nvSpPr>
        <p:spPr>
          <a:xfrm>
            <a:off x="2251532" y="3049562"/>
            <a:ext cx="2536032" cy="24594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06" y="0"/>
                </a:moveTo>
                <a:cubicBezTo>
                  <a:pt x="4009" y="0"/>
                  <a:pt x="3607" y="415"/>
                  <a:pt x="3607" y="927"/>
                </a:cubicBezTo>
                <a:lnTo>
                  <a:pt x="3607" y="9230"/>
                </a:lnTo>
                <a:lnTo>
                  <a:pt x="0" y="11088"/>
                </a:lnTo>
                <a:lnTo>
                  <a:pt x="3607" y="12942"/>
                </a:lnTo>
                <a:lnTo>
                  <a:pt x="3607" y="20673"/>
                </a:lnTo>
                <a:cubicBezTo>
                  <a:pt x="3607" y="21185"/>
                  <a:pt x="4009" y="21600"/>
                  <a:pt x="4506" y="21600"/>
                </a:cubicBezTo>
                <a:lnTo>
                  <a:pt x="20701" y="21600"/>
                </a:lnTo>
                <a:cubicBezTo>
                  <a:pt x="21198" y="21600"/>
                  <a:pt x="21600" y="21185"/>
                  <a:pt x="21600" y="20673"/>
                </a:cubicBezTo>
                <a:lnTo>
                  <a:pt x="21600" y="927"/>
                </a:lnTo>
                <a:cubicBezTo>
                  <a:pt x="21600" y="415"/>
                  <a:pt x="21198" y="0"/>
                  <a:pt x="20701" y="0"/>
                </a:cubicBezTo>
                <a:lnTo>
                  <a:pt x="4506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62" name="running"/>
          <p:cNvSpPr txBox="1"/>
          <p:nvPr/>
        </p:nvSpPr>
        <p:spPr>
          <a:xfrm>
            <a:off x="1302022" y="6440313"/>
            <a:ext cx="10415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running</a:t>
            </a:r>
          </a:p>
        </p:txBody>
      </p:sp>
      <p:sp>
        <p:nvSpPr>
          <p:cNvPr id="1363" name="only one process can run on CPU at a time (or a few things if the CPU has multiple &quot;cores&quot;)"/>
          <p:cNvSpPr txBox="1"/>
          <p:nvPr/>
        </p:nvSpPr>
        <p:spPr>
          <a:xfrm>
            <a:off x="728039" y="8360767"/>
            <a:ext cx="580896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only one process can run on CPU at a time</a:t>
            </a:r>
            <a:br/>
            <a:r>
              <a:rPr sz="2300"/>
              <a:t>(or a few things if the CPU has multiple "cores")</a:t>
            </a:r>
          </a:p>
        </p:txBody>
      </p:sp>
      <p:sp>
        <p:nvSpPr>
          <p:cNvPr id="1368" name="Connection Line"/>
          <p:cNvSpPr/>
          <p:nvPr/>
        </p:nvSpPr>
        <p:spPr>
          <a:xfrm>
            <a:off x="2275989" y="5265119"/>
            <a:ext cx="647700" cy="1175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859" h="21600" extrusionOk="0">
                <a:moveTo>
                  <a:pt x="6159" y="21600"/>
                </a:moveTo>
                <a:cubicBezTo>
                  <a:pt x="-4741" y="13629"/>
                  <a:pt x="-1174" y="6429"/>
                  <a:pt x="16859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69" name="Connection Line"/>
          <p:cNvSpPr/>
          <p:nvPr/>
        </p:nvSpPr>
        <p:spPr>
          <a:xfrm>
            <a:off x="4834394" y="5194029"/>
            <a:ext cx="503430" cy="12464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502" h="21600" extrusionOk="0">
                <a:moveTo>
                  <a:pt x="0" y="0"/>
                </a:moveTo>
                <a:cubicBezTo>
                  <a:pt x="19026" y="2972"/>
                  <a:pt x="21600" y="10172"/>
                  <a:pt x="7723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66" name="OS decides"/>
          <p:cNvSpPr txBox="1"/>
          <p:nvPr/>
        </p:nvSpPr>
        <p:spPr>
          <a:xfrm>
            <a:off x="626766" y="5472813"/>
            <a:ext cx="15098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OS decides</a:t>
            </a:r>
          </a:p>
        </p:txBody>
      </p:sp>
      <p:sp>
        <p:nvSpPr>
          <p:cNvPr id="1367" name="[like CPU, hard drive, etc]"/>
          <p:cNvSpPr txBox="1"/>
          <p:nvPr/>
        </p:nvSpPr>
        <p:spPr>
          <a:xfrm>
            <a:off x="8215709" y="1006921"/>
            <a:ext cx="32819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[like CPU, hard drive, etc]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HEAD, Branches, and Ta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HEAD, Branches, and Tags</a:t>
            </a:r>
          </a:p>
        </p:txBody>
      </p:sp>
      <p:sp>
        <p:nvSpPr>
          <p:cNvPr id="597" name="What branch are we on?…"/>
          <p:cNvSpPr txBox="1"/>
          <p:nvPr/>
        </p:nvSpPr>
        <p:spPr>
          <a:xfrm>
            <a:off x="960098" y="1882247"/>
            <a:ext cx="4185842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spcBef>
                <a:spcPts val="1100"/>
              </a:spcBef>
              <a:defRPr sz="3200" b="0"/>
            </a:pPr>
            <a:r>
              <a:t>What branch are we on?</a:t>
            </a:r>
          </a:p>
          <a:p>
            <a:pPr algn="l">
              <a:spcBef>
                <a:spcPts val="800"/>
              </a:spcBef>
              <a:defRPr sz="26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git branch</a:t>
            </a:r>
          </a:p>
        </p:txBody>
      </p:sp>
      <p:sp>
        <p:nvSpPr>
          <p:cNvPr id="598" name="Create new branch…"/>
          <p:cNvSpPr txBox="1"/>
          <p:nvPr/>
        </p:nvSpPr>
        <p:spPr>
          <a:xfrm>
            <a:off x="960098" y="3533247"/>
            <a:ext cx="4275499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spcBef>
                <a:spcPts val="1100"/>
              </a:spcBef>
              <a:defRPr sz="3200" b="0"/>
            </a:pPr>
            <a:r>
              <a:t>Create new branch</a:t>
            </a:r>
          </a:p>
          <a:p>
            <a:pPr algn="l">
              <a:spcBef>
                <a:spcPts val="800"/>
              </a:spcBef>
              <a:defRPr sz="26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git branch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branchname</a:t>
            </a:r>
          </a:p>
        </p:txBody>
      </p:sp>
      <p:sp>
        <p:nvSpPr>
          <p:cNvPr id="599" name="Switch branch…"/>
          <p:cNvSpPr txBox="1"/>
          <p:nvPr/>
        </p:nvSpPr>
        <p:spPr>
          <a:xfrm>
            <a:off x="960098" y="5184247"/>
            <a:ext cx="4671803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spcBef>
                <a:spcPts val="1100"/>
              </a:spcBef>
              <a:defRPr sz="3200" b="0"/>
            </a:pPr>
            <a:r>
              <a:t>Switch branch</a:t>
            </a:r>
          </a:p>
          <a:p>
            <a:pPr algn="l">
              <a:spcBef>
                <a:spcPts val="800"/>
              </a:spcBef>
              <a:defRPr sz="26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git checkout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branchname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Harder to reproduce on different O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Harder to reproduce on different OS...</a:t>
            </a:r>
          </a:p>
        </p:txBody>
      </p:sp>
      <p:sp>
        <p:nvSpPr>
          <p:cNvPr id="1372" name="Rectangle"/>
          <p:cNvSpPr/>
          <p:nvPr/>
        </p:nvSpPr>
        <p:spPr>
          <a:xfrm>
            <a:off x="1029468" y="4782963"/>
            <a:ext cx="4561881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3" name="Square"/>
          <p:cNvSpPr/>
          <p:nvPr/>
        </p:nvSpPr>
        <p:spPr>
          <a:xfrm>
            <a:off x="13215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74" name="Square"/>
          <p:cNvSpPr/>
          <p:nvPr/>
        </p:nvSpPr>
        <p:spPr>
          <a:xfrm>
            <a:off x="1613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5" name="Square"/>
          <p:cNvSpPr/>
          <p:nvPr/>
        </p:nvSpPr>
        <p:spPr>
          <a:xfrm>
            <a:off x="19057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76" name="Square"/>
          <p:cNvSpPr/>
          <p:nvPr/>
        </p:nvSpPr>
        <p:spPr>
          <a:xfrm>
            <a:off x="2197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7" name="Square"/>
          <p:cNvSpPr/>
          <p:nvPr/>
        </p:nvSpPr>
        <p:spPr>
          <a:xfrm>
            <a:off x="24899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78" name="Square"/>
          <p:cNvSpPr/>
          <p:nvPr/>
        </p:nvSpPr>
        <p:spPr>
          <a:xfrm>
            <a:off x="27820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79" name="Square"/>
          <p:cNvSpPr/>
          <p:nvPr/>
        </p:nvSpPr>
        <p:spPr>
          <a:xfrm>
            <a:off x="30741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80" name="CPU X"/>
          <p:cNvSpPr/>
          <p:nvPr/>
        </p:nvSpPr>
        <p:spPr>
          <a:xfrm>
            <a:off x="1029468" y="5062363"/>
            <a:ext cx="4671766" cy="759174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381" name="Rectangle"/>
          <p:cNvSpPr/>
          <p:nvPr/>
        </p:nvSpPr>
        <p:spPr>
          <a:xfrm>
            <a:off x="3366268" y="3775546"/>
            <a:ext cx="2335264" cy="102790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2" name="bad.py"/>
          <p:cNvSpPr/>
          <p:nvPr/>
        </p:nvSpPr>
        <p:spPr>
          <a:xfrm>
            <a:off x="1028067" y="1494755"/>
            <a:ext cx="4674866" cy="759173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bad.py</a:t>
            </a:r>
          </a:p>
        </p:txBody>
      </p:sp>
      <p:sp>
        <p:nvSpPr>
          <p:cNvPr id="1383" name="Square"/>
          <p:cNvSpPr/>
          <p:nvPr/>
        </p:nvSpPr>
        <p:spPr>
          <a:xfrm>
            <a:off x="33662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4" name="Square"/>
          <p:cNvSpPr/>
          <p:nvPr/>
        </p:nvSpPr>
        <p:spPr>
          <a:xfrm>
            <a:off x="36583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5" name="Square"/>
          <p:cNvSpPr/>
          <p:nvPr/>
        </p:nvSpPr>
        <p:spPr>
          <a:xfrm>
            <a:off x="39504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6" name="Square"/>
          <p:cNvSpPr/>
          <p:nvPr/>
        </p:nvSpPr>
        <p:spPr>
          <a:xfrm>
            <a:off x="42425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7" name="Square"/>
          <p:cNvSpPr/>
          <p:nvPr/>
        </p:nvSpPr>
        <p:spPr>
          <a:xfrm>
            <a:off x="4534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8" name="Square"/>
          <p:cNvSpPr/>
          <p:nvPr/>
        </p:nvSpPr>
        <p:spPr>
          <a:xfrm>
            <a:off x="48267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9" name="Square"/>
          <p:cNvSpPr/>
          <p:nvPr/>
        </p:nvSpPr>
        <p:spPr>
          <a:xfrm>
            <a:off x="5118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0" name="Square"/>
          <p:cNvSpPr/>
          <p:nvPr/>
        </p:nvSpPr>
        <p:spPr>
          <a:xfrm>
            <a:off x="54109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1" name="Windows"/>
          <p:cNvSpPr/>
          <p:nvPr/>
        </p:nvSpPr>
        <p:spPr>
          <a:xfrm>
            <a:off x="1029468" y="3775546"/>
            <a:ext cx="233526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1392" name="Python Interpreter"/>
          <p:cNvSpPr/>
          <p:nvPr/>
        </p:nvSpPr>
        <p:spPr>
          <a:xfrm>
            <a:off x="1029468" y="2496963"/>
            <a:ext cx="4671766" cy="128840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/>
            </a:lvl1pPr>
          </a:lstStyle>
          <a:p>
            <a:r>
              <a:t>Python Interpreter</a:t>
            </a:r>
          </a:p>
        </p:txBody>
      </p:sp>
      <p:sp>
        <p:nvSpPr>
          <p:cNvPr id="1393" name="Oval"/>
          <p:cNvSpPr/>
          <p:nvPr/>
        </p:nvSpPr>
        <p:spPr>
          <a:xfrm>
            <a:off x="1030870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4" name="Oval"/>
          <p:cNvSpPr/>
          <p:nvPr/>
        </p:nvSpPr>
        <p:spPr>
          <a:xfrm>
            <a:off x="1612192" y="2345010"/>
            <a:ext cx="599449" cy="32154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5" name="Oval"/>
          <p:cNvSpPr/>
          <p:nvPr/>
        </p:nvSpPr>
        <p:spPr>
          <a:xfrm>
            <a:off x="2185362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6" name="Oval"/>
          <p:cNvSpPr/>
          <p:nvPr/>
        </p:nvSpPr>
        <p:spPr>
          <a:xfrm>
            <a:off x="2766684" y="2345010"/>
            <a:ext cx="599449" cy="32154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7" name="Oval"/>
          <p:cNvSpPr/>
          <p:nvPr/>
        </p:nvSpPr>
        <p:spPr>
          <a:xfrm>
            <a:off x="1030870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8" name="Oval"/>
          <p:cNvSpPr/>
          <p:nvPr/>
        </p:nvSpPr>
        <p:spPr>
          <a:xfrm>
            <a:off x="1612192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9" name="Oval"/>
          <p:cNvSpPr/>
          <p:nvPr/>
        </p:nvSpPr>
        <p:spPr>
          <a:xfrm>
            <a:off x="2185362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0" name="Oval"/>
          <p:cNvSpPr/>
          <p:nvPr/>
        </p:nvSpPr>
        <p:spPr>
          <a:xfrm>
            <a:off x="2766684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1" name="The Python interpreter mostly lets you…"/>
          <p:cNvSpPr txBox="1"/>
          <p:nvPr/>
        </p:nvSpPr>
        <p:spPr>
          <a:xfrm>
            <a:off x="864777" y="6590531"/>
            <a:ext cx="1204657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Python interpreter mostly lets you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[Python Programmer] ignore the CPU you run on.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But you still need to work a bit to "fit" the code to the OS.</a:t>
            </a:r>
          </a:p>
        </p:txBody>
      </p:sp>
      <p:sp>
        <p:nvSpPr>
          <p:cNvPr id="1402" name="f = open(&quot;/data/file.txt&quot;)…"/>
          <p:cNvSpPr txBox="1"/>
          <p:nvPr/>
        </p:nvSpPr>
        <p:spPr>
          <a:xfrm>
            <a:off x="7157938" y="2722066"/>
            <a:ext cx="4561880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f =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open("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data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file.txt")</a:t>
            </a:r>
          </a:p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...</a:t>
            </a:r>
          </a:p>
        </p:txBody>
      </p:sp>
      <p:sp>
        <p:nvSpPr>
          <p:cNvPr id="1403" name="Triangle"/>
          <p:cNvSpPr/>
          <p:nvPr/>
        </p:nvSpPr>
        <p:spPr>
          <a:xfrm>
            <a:off x="1029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4" name="Triangle"/>
          <p:cNvSpPr/>
          <p:nvPr/>
        </p:nvSpPr>
        <p:spPr>
          <a:xfrm>
            <a:off x="1410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5" name="Triangle"/>
          <p:cNvSpPr/>
          <p:nvPr/>
        </p:nvSpPr>
        <p:spPr>
          <a:xfrm>
            <a:off x="1791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6" name="Triangle"/>
          <p:cNvSpPr/>
          <p:nvPr/>
        </p:nvSpPr>
        <p:spPr>
          <a:xfrm>
            <a:off x="2172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7" name="Triangle"/>
          <p:cNvSpPr/>
          <p:nvPr/>
        </p:nvSpPr>
        <p:spPr>
          <a:xfrm>
            <a:off x="2553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8" name="Triangle"/>
          <p:cNvSpPr/>
          <p:nvPr/>
        </p:nvSpPr>
        <p:spPr>
          <a:xfrm>
            <a:off x="2934468" y="2244551"/>
            <a:ext cx="287190" cy="287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9" name="Dingbat X"/>
          <p:cNvSpPr/>
          <p:nvPr/>
        </p:nvSpPr>
        <p:spPr>
          <a:xfrm>
            <a:off x="133009" y="2033971"/>
            <a:ext cx="599449" cy="7083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Harder to reproduce on different O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Harder to reproduce on different OS...</a:t>
            </a:r>
          </a:p>
        </p:txBody>
      </p:sp>
      <p:sp>
        <p:nvSpPr>
          <p:cNvPr id="1412" name="Rectangle"/>
          <p:cNvSpPr/>
          <p:nvPr/>
        </p:nvSpPr>
        <p:spPr>
          <a:xfrm>
            <a:off x="1029468" y="4782963"/>
            <a:ext cx="451120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3" name="Square"/>
          <p:cNvSpPr/>
          <p:nvPr/>
        </p:nvSpPr>
        <p:spPr>
          <a:xfrm>
            <a:off x="13215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14" name="Square"/>
          <p:cNvSpPr/>
          <p:nvPr/>
        </p:nvSpPr>
        <p:spPr>
          <a:xfrm>
            <a:off x="1613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5" name="Square"/>
          <p:cNvSpPr/>
          <p:nvPr/>
        </p:nvSpPr>
        <p:spPr>
          <a:xfrm>
            <a:off x="19057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16" name="Square"/>
          <p:cNvSpPr/>
          <p:nvPr/>
        </p:nvSpPr>
        <p:spPr>
          <a:xfrm>
            <a:off x="2197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7" name="Square"/>
          <p:cNvSpPr/>
          <p:nvPr/>
        </p:nvSpPr>
        <p:spPr>
          <a:xfrm>
            <a:off x="24899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18" name="Square"/>
          <p:cNvSpPr/>
          <p:nvPr/>
        </p:nvSpPr>
        <p:spPr>
          <a:xfrm>
            <a:off x="27820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9" name="Square"/>
          <p:cNvSpPr/>
          <p:nvPr/>
        </p:nvSpPr>
        <p:spPr>
          <a:xfrm>
            <a:off x="30741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20" name="CPU X"/>
          <p:cNvSpPr/>
          <p:nvPr/>
        </p:nvSpPr>
        <p:spPr>
          <a:xfrm>
            <a:off x="1029468" y="5062363"/>
            <a:ext cx="4671766" cy="759174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421" name="Rectangle"/>
          <p:cNvSpPr/>
          <p:nvPr/>
        </p:nvSpPr>
        <p:spPr>
          <a:xfrm>
            <a:off x="3366268" y="3775546"/>
            <a:ext cx="2335264" cy="102790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2" name="good.py"/>
          <p:cNvSpPr/>
          <p:nvPr/>
        </p:nvSpPr>
        <p:spPr>
          <a:xfrm>
            <a:off x="1028067" y="1748755"/>
            <a:ext cx="4674866" cy="759173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good.py</a:t>
            </a:r>
          </a:p>
        </p:txBody>
      </p:sp>
      <p:sp>
        <p:nvSpPr>
          <p:cNvPr id="1423" name="Square"/>
          <p:cNvSpPr/>
          <p:nvPr/>
        </p:nvSpPr>
        <p:spPr>
          <a:xfrm>
            <a:off x="33662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4" name="Square"/>
          <p:cNvSpPr/>
          <p:nvPr/>
        </p:nvSpPr>
        <p:spPr>
          <a:xfrm>
            <a:off x="36583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5" name="Square"/>
          <p:cNvSpPr/>
          <p:nvPr/>
        </p:nvSpPr>
        <p:spPr>
          <a:xfrm>
            <a:off x="39504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6" name="Square"/>
          <p:cNvSpPr/>
          <p:nvPr/>
        </p:nvSpPr>
        <p:spPr>
          <a:xfrm>
            <a:off x="42425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7" name="Square"/>
          <p:cNvSpPr/>
          <p:nvPr/>
        </p:nvSpPr>
        <p:spPr>
          <a:xfrm>
            <a:off x="4534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8" name="Square"/>
          <p:cNvSpPr/>
          <p:nvPr/>
        </p:nvSpPr>
        <p:spPr>
          <a:xfrm>
            <a:off x="48267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9" name="Square"/>
          <p:cNvSpPr/>
          <p:nvPr/>
        </p:nvSpPr>
        <p:spPr>
          <a:xfrm>
            <a:off x="5118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0" name="Square"/>
          <p:cNvSpPr/>
          <p:nvPr/>
        </p:nvSpPr>
        <p:spPr>
          <a:xfrm>
            <a:off x="54109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1" name="Windows"/>
          <p:cNvSpPr/>
          <p:nvPr/>
        </p:nvSpPr>
        <p:spPr>
          <a:xfrm>
            <a:off x="1029468" y="3775546"/>
            <a:ext cx="233526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1432" name="Python Interpreter"/>
          <p:cNvSpPr/>
          <p:nvPr/>
        </p:nvSpPr>
        <p:spPr>
          <a:xfrm>
            <a:off x="1029468" y="2496963"/>
            <a:ext cx="4671766" cy="128840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/>
            </a:lvl1pPr>
          </a:lstStyle>
          <a:p>
            <a:r>
              <a:t>Python Interpreter</a:t>
            </a:r>
          </a:p>
        </p:txBody>
      </p:sp>
      <p:sp>
        <p:nvSpPr>
          <p:cNvPr id="1433" name="Oval"/>
          <p:cNvSpPr/>
          <p:nvPr/>
        </p:nvSpPr>
        <p:spPr>
          <a:xfrm>
            <a:off x="1030870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4" name="Oval"/>
          <p:cNvSpPr/>
          <p:nvPr/>
        </p:nvSpPr>
        <p:spPr>
          <a:xfrm>
            <a:off x="1612192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5" name="Oval"/>
          <p:cNvSpPr/>
          <p:nvPr/>
        </p:nvSpPr>
        <p:spPr>
          <a:xfrm>
            <a:off x="2185362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6" name="Oval"/>
          <p:cNvSpPr/>
          <p:nvPr/>
        </p:nvSpPr>
        <p:spPr>
          <a:xfrm>
            <a:off x="2766684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7" name="Oval"/>
          <p:cNvSpPr/>
          <p:nvPr/>
        </p:nvSpPr>
        <p:spPr>
          <a:xfrm>
            <a:off x="1030870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8" name="Oval"/>
          <p:cNvSpPr/>
          <p:nvPr/>
        </p:nvSpPr>
        <p:spPr>
          <a:xfrm>
            <a:off x="1612192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39" name="Oval"/>
          <p:cNvSpPr/>
          <p:nvPr/>
        </p:nvSpPr>
        <p:spPr>
          <a:xfrm>
            <a:off x="2185362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40" name="Oval"/>
          <p:cNvSpPr/>
          <p:nvPr/>
        </p:nvSpPr>
        <p:spPr>
          <a:xfrm>
            <a:off x="2766684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41" name="The Python interpreter mostly lets you…"/>
          <p:cNvSpPr txBox="1"/>
          <p:nvPr/>
        </p:nvSpPr>
        <p:spPr>
          <a:xfrm>
            <a:off x="864777" y="6590531"/>
            <a:ext cx="1204657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Python interpreter mostly lets you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[Python Programmer] ignore the CPU you run on.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But you still need to work a bit to "fit" the code to the OS.</a:t>
            </a:r>
          </a:p>
        </p:txBody>
      </p:sp>
      <p:sp>
        <p:nvSpPr>
          <p:cNvPr id="1442" name="f = open(&quot;c:\data\file.txt&quot;)…"/>
          <p:cNvSpPr txBox="1"/>
          <p:nvPr/>
        </p:nvSpPr>
        <p:spPr>
          <a:xfrm>
            <a:off x="7157938" y="2722066"/>
            <a:ext cx="4927700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f =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open("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c:\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data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\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file.txt")</a:t>
            </a:r>
          </a:p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...</a:t>
            </a:r>
          </a:p>
        </p:txBody>
      </p:sp>
      <p:sp>
        <p:nvSpPr>
          <p:cNvPr id="1443" name="Dingbat Check"/>
          <p:cNvSpPr/>
          <p:nvPr/>
        </p:nvSpPr>
        <p:spPr>
          <a:xfrm>
            <a:off x="200129" y="2112096"/>
            <a:ext cx="599448" cy="5696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Harder to reproduce on different OS...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Harder to reproduce on different OS...</a:t>
            </a:r>
          </a:p>
        </p:txBody>
      </p:sp>
      <p:sp>
        <p:nvSpPr>
          <p:cNvPr id="1446" name="Rectangle"/>
          <p:cNvSpPr/>
          <p:nvPr/>
        </p:nvSpPr>
        <p:spPr>
          <a:xfrm>
            <a:off x="1029468" y="4782963"/>
            <a:ext cx="4671766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7" name="Square"/>
          <p:cNvSpPr/>
          <p:nvPr/>
        </p:nvSpPr>
        <p:spPr>
          <a:xfrm>
            <a:off x="13215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48" name="Square"/>
          <p:cNvSpPr/>
          <p:nvPr/>
        </p:nvSpPr>
        <p:spPr>
          <a:xfrm>
            <a:off x="1613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9" name="Square"/>
          <p:cNvSpPr/>
          <p:nvPr/>
        </p:nvSpPr>
        <p:spPr>
          <a:xfrm>
            <a:off x="19057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0" name="Square"/>
          <p:cNvSpPr/>
          <p:nvPr/>
        </p:nvSpPr>
        <p:spPr>
          <a:xfrm>
            <a:off x="2197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1" name="Square"/>
          <p:cNvSpPr/>
          <p:nvPr/>
        </p:nvSpPr>
        <p:spPr>
          <a:xfrm>
            <a:off x="24899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2" name="Square"/>
          <p:cNvSpPr/>
          <p:nvPr/>
        </p:nvSpPr>
        <p:spPr>
          <a:xfrm>
            <a:off x="27820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3" name="Square"/>
          <p:cNvSpPr/>
          <p:nvPr/>
        </p:nvSpPr>
        <p:spPr>
          <a:xfrm>
            <a:off x="3074168" y="4782963"/>
            <a:ext cx="287190" cy="2871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4" name="CPU X"/>
          <p:cNvSpPr/>
          <p:nvPr/>
        </p:nvSpPr>
        <p:spPr>
          <a:xfrm>
            <a:off x="1029468" y="5062363"/>
            <a:ext cx="4671766" cy="759174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CPU X</a:t>
            </a:r>
          </a:p>
        </p:txBody>
      </p:sp>
      <p:sp>
        <p:nvSpPr>
          <p:cNvPr id="1455" name="Rectangle"/>
          <p:cNvSpPr/>
          <p:nvPr/>
        </p:nvSpPr>
        <p:spPr>
          <a:xfrm>
            <a:off x="3366268" y="3775546"/>
            <a:ext cx="2335264" cy="102790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 b="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6" name="good.py"/>
          <p:cNvSpPr/>
          <p:nvPr/>
        </p:nvSpPr>
        <p:spPr>
          <a:xfrm>
            <a:off x="1028067" y="1748755"/>
            <a:ext cx="4674866" cy="759173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</a:defRPr>
            </a:lvl1pPr>
          </a:lstStyle>
          <a:p>
            <a:r>
              <a:t>good.py</a:t>
            </a:r>
          </a:p>
        </p:txBody>
      </p:sp>
      <p:sp>
        <p:nvSpPr>
          <p:cNvPr id="1457" name="Square"/>
          <p:cNvSpPr/>
          <p:nvPr/>
        </p:nvSpPr>
        <p:spPr>
          <a:xfrm>
            <a:off x="33662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8" name="Square"/>
          <p:cNvSpPr/>
          <p:nvPr/>
        </p:nvSpPr>
        <p:spPr>
          <a:xfrm>
            <a:off x="36583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9" name="Square"/>
          <p:cNvSpPr/>
          <p:nvPr/>
        </p:nvSpPr>
        <p:spPr>
          <a:xfrm>
            <a:off x="39504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0" name="Square"/>
          <p:cNvSpPr/>
          <p:nvPr/>
        </p:nvSpPr>
        <p:spPr>
          <a:xfrm>
            <a:off x="42425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1" name="Square"/>
          <p:cNvSpPr/>
          <p:nvPr/>
        </p:nvSpPr>
        <p:spPr>
          <a:xfrm>
            <a:off x="45346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2" name="Square"/>
          <p:cNvSpPr/>
          <p:nvPr/>
        </p:nvSpPr>
        <p:spPr>
          <a:xfrm>
            <a:off x="48267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3" name="Square"/>
          <p:cNvSpPr/>
          <p:nvPr/>
        </p:nvSpPr>
        <p:spPr>
          <a:xfrm>
            <a:off x="5118868" y="4782963"/>
            <a:ext cx="287190" cy="287190"/>
          </a:xfrm>
          <a:prstGeom prst="rect">
            <a:avLst/>
          </a:prstGeom>
          <a:solidFill>
            <a:schemeClr val="accent6">
              <a:hueOff val="-146070"/>
              <a:satOff val="-10048"/>
              <a:lumOff val="-306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4" name="Square"/>
          <p:cNvSpPr/>
          <p:nvPr/>
        </p:nvSpPr>
        <p:spPr>
          <a:xfrm>
            <a:off x="5410968" y="4782963"/>
            <a:ext cx="287190" cy="28719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i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65" name="Windows"/>
          <p:cNvSpPr/>
          <p:nvPr/>
        </p:nvSpPr>
        <p:spPr>
          <a:xfrm>
            <a:off x="1029468" y="3775546"/>
            <a:ext cx="2335264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Windows</a:t>
            </a:r>
          </a:p>
        </p:txBody>
      </p:sp>
      <p:sp>
        <p:nvSpPr>
          <p:cNvPr id="1466" name="Python Interpreter"/>
          <p:cNvSpPr/>
          <p:nvPr/>
        </p:nvSpPr>
        <p:spPr>
          <a:xfrm>
            <a:off x="1029468" y="2496963"/>
            <a:ext cx="4671766" cy="128840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/>
            </a:lvl1pPr>
          </a:lstStyle>
          <a:p>
            <a:r>
              <a:t>Python Interpreter</a:t>
            </a:r>
          </a:p>
        </p:txBody>
      </p:sp>
      <p:sp>
        <p:nvSpPr>
          <p:cNvPr id="1467" name="Oval"/>
          <p:cNvSpPr/>
          <p:nvPr/>
        </p:nvSpPr>
        <p:spPr>
          <a:xfrm>
            <a:off x="1030870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8" name="Oval"/>
          <p:cNvSpPr/>
          <p:nvPr/>
        </p:nvSpPr>
        <p:spPr>
          <a:xfrm>
            <a:off x="1612192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9" name="Oval"/>
          <p:cNvSpPr/>
          <p:nvPr/>
        </p:nvSpPr>
        <p:spPr>
          <a:xfrm>
            <a:off x="2185362" y="23450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0" name="Oval"/>
          <p:cNvSpPr/>
          <p:nvPr/>
        </p:nvSpPr>
        <p:spPr>
          <a:xfrm>
            <a:off x="2766684" y="2345010"/>
            <a:ext cx="599449" cy="321544"/>
          </a:xfrm>
          <a:prstGeom prst="ellipse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1" name="Oval"/>
          <p:cNvSpPr/>
          <p:nvPr/>
        </p:nvSpPr>
        <p:spPr>
          <a:xfrm>
            <a:off x="1030870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2" name="Oval"/>
          <p:cNvSpPr/>
          <p:nvPr/>
        </p:nvSpPr>
        <p:spPr>
          <a:xfrm>
            <a:off x="1612192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3" name="Oval"/>
          <p:cNvSpPr/>
          <p:nvPr/>
        </p:nvSpPr>
        <p:spPr>
          <a:xfrm>
            <a:off x="2185362" y="3627710"/>
            <a:ext cx="599449" cy="321544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4" name="Oval"/>
          <p:cNvSpPr/>
          <p:nvPr/>
        </p:nvSpPr>
        <p:spPr>
          <a:xfrm>
            <a:off x="2766684" y="3627710"/>
            <a:ext cx="599449" cy="321544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5" name="The Python interpreter mostly lets you…"/>
          <p:cNvSpPr txBox="1"/>
          <p:nvPr/>
        </p:nvSpPr>
        <p:spPr>
          <a:xfrm>
            <a:off x="864777" y="6590531"/>
            <a:ext cx="1204657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Python interpreter mostly lets you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[Python Programmer] ignore the CPU you run on.</a:t>
            </a:r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/>
          </a:p>
          <a:p>
            <a:pPr algn="l">
              <a:defRPr sz="36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But you still need to work a bit to "fit" the code to the OS.</a:t>
            </a:r>
          </a:p>
        </p:txBody>
      </p:sp>
      <p:sp>
        <p:nvSpPr>
          <p:cNvPr id="1476" name="# solution 1:…"/>
          <p:cNvSpPr txBox="1"/>
          <p:nvPr/>
        </p:nvSpPr>
        <p:spPr>
          <a:xfrm>
            <a:off x="6205438" y="2214066"/>
            <a:ext cx="65666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/>
            </a:pPr>
            <a:r>
              <a:t># solution 1:</a:t>
            </a:r>
          </a:p>
          <a:p>
            <a:pPr algn="l">
              <a:defRPr sz="2100" b="0"/>
            </a:pPr>
            <a:r>
              <a:t>f =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open(os.path.join("data", "file.txt"))</a:t>
            </a:r>
          </a:p>
          <a:p>
            <a:pPr algn="l">
              <a:defRPr sz="2100"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...</a:t>
            </a:r>
          </a:p>
        </p:txBody>
      </p:sp>
      <p:sp>
        <p:nvSpPr>
          <p:cNvPr id="1477" name="Dingbat Check"/>
          <p:cNvSpPr/>
          <p:nvPr/>
        </p:nvSpPr>
        <p:spPr>
          <a:xfrm>
            <a:off x="200129" y="2112096"/>
            <a:ext cx="599448" cy="5696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8" name="# solution 2:…"/>
          <p:cNvSpPr txBox="1"/>
          <p:nvPr/>
        </p:nvSpPr>
        <p:spPr>
          <a:xfrm>
            <a:off x="6205438" y="3903166"/>
            <a:ext cx="6430715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/>
            </a:pPr>
            <a:r>
              <a:t># solution 2:</a:t>
            </a:r>
          </a:p>
          <a:p>
            <a:pPr algn="l">
              <a:defRPr sz="2100" b="0"/>
            </a:pPr>
            <a:r>
              <a:t>tell anybody reproducing your results to use the same OS!</a:t>
            </a:r>
          </a:p>
        </p:txBody>
      </p:sp>
      <p:sp>
        <p:nvSpPr>
          <p:cNvPr id="1479" name="tradeoffs?"/>
          <p:cNvSpPr txBox="1"/>
          <p:nvPr/>
        </p:nvSpPr>
        <p:spPr>
          <a:xfrm>
            <a:off x="8605217" y="5262066"/>
            <a:ext cx="1631157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tradeoffs?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VMs (Virtual Machines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VMs (Virtual Machines)</a:t>
            </a:r>
          </a:p>
        </p:txBody>
      </p:sp>
      <p:sp>
        <p:nvSpPr>
          <p:cNvPr id="1482" name="popular virtual…"/>
          <p:cNvSpPr txBox="1"/>
          <p:nvPr/>
        </p:nvSpPr>
        <p:spPr>
          <a:xfrm>
            <a:off x="9670522" y="587786"/>
            <a:ext cx="283171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 b="0"/>
            </a:pPr>
            <a:r>
              <a:t>popular virtual</a:t>
            </a:r>
          </a:p>
          <a:p>
            <a:pPr>
              <a:defRPr sz="3000" b="0"/>
            </a:pPr>
            <a:r>
              <a:t>machine software</a:t>
            </a:r>
          </a:p>
        </p:txBody>
      </p:sp>
      <p:grpSp>
        <p:nvGrpSpPr>
          <p:cNvPr id="1486" name="Group"/>
          <p:cNvGrpSpPr/>
          <p:nvPr/>
        </p:nvGrpSpPr>
        <p:grpSpPr>
          <a:xfrm>
            <a:off x="10247928" y="1924228"/>
            <a:ext cx="1676905" cy="5569933"/>
            <a:chOff x="0" y="0"/>
            <a:chExt cx="1676904" cy="5569932"/>
          </a:xfrm>
        </p:grpSpPr>
        <p:pic>
          <p:nvPicPr>
            <p:cNvPr id="1483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530" y="1853040"/>
              <a:ext cx="1595844" cy="159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84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30" y="0"/>
              <a:ext cx="1595844" cy="15958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85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777113"/>
              <a:ext cx="1676905" cy="17928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87" name="Physical Machine…"/>
          <p:cNvSpPr/>
          <p:nvPr/>
        </p:nvSpPr>
        <p:spPr>
          <a:xfrm>
            <a:off x="711968" y="6607646"/>
            <a:ext cx="8124430" cy="102790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800" b="0">
                <a:solidFill>
                  <a:srgbClr val="FFFFFF"/>
                </a:solidFill>
              </a:defRPr>
            </a:pPr>
            <a:r>
              <a:t>Physical Machine</a:t>
            </a:r>
          </a:p>
          <a:p>
            <a:pPr>
              <a:defRPr sz="2800" b="0">
                <a:solidFill>
                  <a:srgbClr val="FFFFFF"/>
                </a:solidFill>
              </a:defRPr>
            </a:pPr>
            <a:r>
              <a:t>[CPU, memory, etc]</a:t>
            </a:r>
          </a:p>
        </p:txBody>
      </p:sp>
      <p:sp>
        <p:nvSpPr>
          <p:cNvPr id="1488" name="Mac Operating System"/>
          <p:cNvSpPr/>
          <p:nvPr/>
        </p:nvSpPr>
        <p:spPr>
          <a:xfrm>
            <a:off x="711968" y="6022652"/>
            <a:ext cx="8124430" cy="545704"/>
          </a:xfrm>
          <a:prstGeom prst="rect">
            <a:avLst/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FFFFFF"/>
                </a:solidFill>
              </a:defRPr>
            </a:lvl1pPr>
          </a:lstStyle>
          <a:p>
            <a:r>
              <a:t>Mac Operating System</a:t>
            </a:r>
          </a:p>
        </p:txBody>
      </p:sp>
      <p:grpSp>
        <p:nvGrpSpPr>
          <p:cNvPr id="1491" name="Virtual Machine"/>
          <p:cNvGrpSpPr/>
          <p:nvPr/>
        </p:nvGrpSpPr>
        <p:grpSpPr>
          <a:xfrm>
            <a:off x="3504654" y="4914366"/>
            <a:ext cx="2539058" cy="1104107"/>
            <a:chOff x="0" y="0"/>
            <a:chExt cx="2539057" cy="1104106"/>
          </a:xfrm>
        </p:grpSpPr>
        <p:sp>
          <p:nvSpPr>
            <p:cNvPr id="1490" name="Virtual Machine"/>
            <p:cNvSpPr/>
            <p:nvPr/>
          </p:nvSpPr>
          <p:spPr>
            <a:xfrm>
              <a:off x="38100" y="38100"/>
              <a:ext cx="2462858" cy="102790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Virtual Machine</a:t>
              </a:r>
            </a:p>
          </p:txBody>
        </p:sp>
        <p:pic>
          <p:nvPicPr>
            <p:cNvPr id="1489" name="Virtual Machine Virtual Machine" descr="Virtual Machine Virtual Mach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539058" cy="1104107"/>
            </a:xfrm>
            <a:prstGeom prst="rect">
              <a:avLst/>
            </a:prstGeom>
            <a:effectLst/>
          </p:spPr>
        </p:pic>
      </p:grpSp>
      <p:grpSp>
        <p:nvGrpSpPr>
          <p:cNvPr id="1494" name="Virtual Machine"/>
          <p:cNvGrpSpPr/>
          <p:nvPr/>
        </p:nvGrpSpPr>
        <p:grpSpPr>
          <a:xfrm>
            <a:off x="6334174" y="4914366"/>
            <a:ext cx="2539059" cy="1104107"/>
            <a:chOff x="0" y="0"/>
            <a:chExt cx="2539057" cy="1104106"/>
          </a:xfrm>
        </p:grpSpPr>
        <p:sp>
          <p:nvSpPr>
            <p:cNvPr id="1493" name="Virtual Machine"/>
            <p:cNvSpPr/>
            <p:nvPr/>
          </p:nvSpPr>
          <p:spPr>
            <a:xfrm>
              <a:off x="38100" y="38100"/>
              <a:ext cx="2462858" cy="102790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Virtual Machine</a:t>
              </a:r>
            </a:p>
          </p:txBody>
        </p:sp>
        <p:pic>
          <p:nvPicPr>
            <p:cNvPr id="1492" name="Virtual Machine Virtual Machine" descr="Virtual Machine Virtual Mach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539058" cy="1104107"/>
            </a:xfrm>
            <a:prstGeom prst="rect">
              <a:avLst/>
            </a:prstGeom>
            <a:effectLst/>
          </p:spPr>
        </p:pic>
      </p:grpSp>
      <p:sp>
        <p:nvSpPr>
          <p:cNvPr id="1495" name="Mac OS X…"/>
          <p:cNvSpPr/>
          <p:nvPr/>
        </p:nvSpPr>
        <p:spPr>
          <a:xfrm>
            <a:off x="713233" y="3434370"/>
            <a:ext cx="2462859" cy="2546003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Mac OS X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Programs</a:t>
            </a:r>
          </a:p>
        </p:txBody>
      </p:sp>
      <p:pic>
        <p:nvPicPr>
          <p:cNvPr id="1496" name="Image" descr="Image"/>
          <p:cNvPicPr>
            <a:picLocks noChangeAspect="1"/>
          </p:cNvPicPr>
          <p:nvPr/>
        </p:nvPicPr>
        <p:blipFill>
          <a:blip r:embed="rId6"/>
          <a:srcRect l="12418" t="36609" r="10084" b="33230"/>
          <a:stretch>
            <a:fillRect/>
          </a:stretch>
        </p:blipFill>
        <p:spPr>
          <a:xfrm>
            <a:off x="6497265" y="2496785"/>
            <a:ext cx="2258593" cy="54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7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2150" y="3574956"/>
            <a:ext cx="1705025" cy="1705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8" name="Image" descr="Image"/>
          <p:cNvPicPr>
            <a:picLocks noChangeAspect="1"/>
          </p:cNvPicPr>
          <p:nvPr/>
        </p:nvPicPr>
        <p:blipFill>
          <a:blip r:embed="rId8"/>
          <a:srcRect l="39160" t="22059" r="39156" b="22044"/>
          <a:stretch>
            <a:fillRect/>
          </a:stretch>
        </p:blipFill>
        <p:spPr>
          <a:xfrm>
            <a:off x="4260353" y="2107622"/>
            <a:ext cx="1050530" cy="1523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6" extrusionOk="0">
                <a:moveTo>
                  <a:pt x="10755" y="1"/>
                </a:moveTo>
                <a:cubicBezTo>
                  <a:pt x="10266" y="-8"/>
                  <a:pt x="9774" y="32"/>
                  <a:pt x="9417" y="125"/>
                </a:cubicBezTo>
                <a:cubicBezTo>
                  <a:pt x="8690" y="313"/>
                  <a:pt x="7958" y="771"/>
                  <a:pt x="7613" y="1253"/>
                </a:cubicBezTo>
                <a:cubicBezTo>
                  <a:pt x="7342" y="1634"/>
                  <a:pt x="7348" y="1639"/>
                  <a:pt x="7295" y="3376"/>
                </a:cubicBezTo>
                <a:cubicBezTo>
                  <a:pt x="7261" y="4485"/>
                  <a:pt x="7197" y="5185"/>
                  <a:pt x="7124" y="5303"/>
                </a:cubicBezTo>
                <a:cubicBezTo>
                  <a:pt x="6785" y="5848"/>
                  <a:pt x="6100" y="6707"/>
                  <a:pt x="5182" y="7751"/>
                </a:cubicBezTo>
                <a:cubicBezTo>
                  <a:pt x="3700" y="9436"/>
                  <a:pt x="3378" y="9942"/>
                  <a:pt x="3329" y="10598"/>
                </a:cubicBezTo>
                <a:cubicBezTo>
                  <a:pt x="3293" y="11095"/>
                  <a:pt x="3259" y="11148"/>
                  <a:pt x="2848" y="11553"/>
                </a:cubicBezTo>
                <a:cubicBezTo>
                  <a:pt x="2445" y="11950"/>
                  <a:pt x="1955" y="12230"/>
                  <a:pt x="1820" y="12137"/>
                </a:cubicBezTo>
                <a:cubicBezTo>
                  <a:pt x="1788" y="12116"/>
                  <a:pt x="1679" y="12119"/>
                  <a:pt x="1583" y="12148"/>
                </a:cubicBezTo>
                <a:cubicBezTo>
                  <a:pt x="1487" y="12177"/>
                  <a:pt x="1390" y="12205"/>
                  <a:pt x="1363" y="12210"/>
                </a:cubicBezTo>
                <a:cubicBezTo>
                  <a:pt x="544" y="12380"/>
                  <a:pt x="485" y="12406"/>
                  <a:pt x="367" y="12643"/>
                </a:cubicBezTo>
                <a:cubicBezTo>
                  <a:pt x="301" y="12775"/>
                  <a:pt x="271" y="13047"/>
                  <a:pt x="294" y="13249"/>
                </a:cubicBezTo>
                <a:cubicBezTo>
                  <a:pt x="352" y="13771"/>
                  <a:pt x="340" y="14128"/>
                  <a:pt x="253" y="14322"/>
                </a:cubicBezTo>
                <a:cubicBezTo>
                  <a:pt x="212" y="14414"/>
                  <a:pt x="149" y="14659"/>
                  <a:pt x="122" y="14867"/>
                </a:cubicBezTo>
                <a:cubicBezTo>
                  <a:pt x="79" y="15205"/>
                  <a:pt x="105" y="15256"/>
                  <a:pt x="310" y="15355"/>
                </a:cubicBezTo>
                <a:cubicBezTo>
                  <a:pt x="684" y="15536"/>
                  <a:pt x="2181" y="15833"/>
                  <a:pt x="3370" y="15962"/>
                </a:cubicBezTo>
                <a:cubicBezTo>
                  <a:pt x="3541" y="15980"/>
                  <a:pt x="3807" y="16032"/>
                  <a:pt x="3958" y="16074"/>
                </a:cubicBezTo>
                <a:cubicBezTo>
                  <a:pt x="4108" y="16116"/>
                  <a:pt x="4281" y="16161"/>
                  <a:pt x="4341" y="16170"/>
                </a:cubicBezTo>
                <a:cubicBezTo>
                  <a:pt x="4401" y="16178"/>
                  <a:pt x="4601" y="16229"/>
                  <a:pt x="4782" y="16282"/>
                </a:cubicBezTo>
                <a:cubicBezTo>
                  <a:pt x="5436" y="16474"/>
                  <a:pt x="5741" y="16518"/>
                  <a:pt x="6381" y="16518"/>
                </a:cubicBezTo>
                <a:cubicBezTo>
                  <a:pt x="7205" y="16518"/>
                  <a:pt x="7588" y="16372"/>
                  <a:pt x="8038" y="15889"/>
                </a:cubicBezTo>
                <a:cubicBezTo>
                  <a:pt x="8219" y="15694"/>
                  <a:pt x="8465" y="15496"/>
                  <a:pt x="8585" y="15451"/>
                </a:cubicBezTo>
                <a:cubicBezTo>
                  <a:pt x="8704" y="15406"/>
                  <a:pt x="9307" y="15354"/>
                  <a:pt x="9923" y="15338"/>
                </a:cubicBezTo>
                <a:cubicBezTo>
                  <a:pt x="10742" y="15318"/>
                  <a:pt x="11137" y="15339"/>
                  <a:pt x="11726" y="15428"/>
                </a:cubicBezTo>
                <a:cubicBezTo>
                  <a:pt x="11790" y="15438"/>
                  <a:pt x="11845" y="15445"/>
                  <a:pt x="11914" y="15456"/>
                </a:cubicBezTo>
                <a:cubicBezTo>
                  <a:pt x="12931" y="15623"/>
                  <a:pt x="13176" y="15717"/>
                  <a:pt x="13358" y="16012"/>
                </a:cubicBezTo>
                <a:cubicBezTo>
                  <a:pt x="13527" y="16287"/>
                  <a:pt x="13803" y="16453"/>
                  <a:pt x="14272" y="16568"/>
                </a:cubicBezTo>
                <a:cubicBezTo>
                  <a:pt x="14721" y="16679"/>
                  <a:pt x="15292" y="16690"/>
                  <a:pt x="15782" y="16596"/>
                </a:cubicBezTo>
                <a:cubicBezTo>
                  <a:pt x="15982" y="16558"/>
                  <a:pt x="16172" y="16535"/>
                  <a:pt x="16198" y="16546"/>
                </a:cubicBezTo>
                <a:cubicBezTo>
                  <a:pt x="16224" y="16557"/>
                  <a:pt x="16313" y="16502"/>
                  <a:pt x="16394" y="16422"/>
                </a:cubicBezTo>
                <a:cubicBezTo>
                  <a:pt x="16552" y="16267"/>
                  <a:pt x="17969" y="15484"/>
                  <a:pt x="18458" y="15282"/>
                </a:cubicBezTo>
                <a:cubicBezTo>
                  <a:pt x="19424" y="14884"/>
                  <a:pt x="20516" y="14299"/>
                  <a:pt x="20621" y="14125"/>
                </a:cubicBezTo>
                <a:cubicBezTo>
                  <a:pt x="20795" y="13835"/>
                  <a:pt x="20669" y="13667"/>
                  <a:pt x="19870" y="13143"/>
                </a:cubicBezTo>
                <a:cubicBezTo>
                  <a:pt x="19194" y="12698"/>
                  <a:pt x="19137" y="12636"/>
                  <a:pt x="19005" y="12238"/>
                </a:cubicBezTo>
                <a:cubicBezTo>
                  <a:pt x="18907" y="11945"/>
                  <a:pt x="18769" y="11750"/>
                  <a:pt x="18573" y="11609"/>
                </a:cubicBezTo>
                <a:lnTo>
                  <a:pt x="18287" y="11402"/>
                </a:lnTo>
                <a:lnTo>
                  <a:pt x="18450" y="10952"/>
                </a:lnTo>
                <a:cubicBezTo>
                  <a:pt x="18800" y="9976"/>
                  <a:pt x="18366" y="9257"/>
                  <a:pt x="15921" y="6740"/>
                </a:cubicBezTo>
                <a:cubicBezTo>
                  <a:pt x="15044" y="5839"/>
                  <a:pt x="14251" y="4954"/>
                  <a:pt x="14158" y="4775"/>
                </a:cubicBezTo>
                <a:cubicBezTo>
                  <a:pt x="14032" y="4532"/>
                  <a:pt x="13969" y="4102"/>
                  <a:pt x="13913" y="3107"/>
                </a:cubicBezTo>
                <a:cubicBezTo>
                  <a:pt x="13872" y="2370"/>
                  <a:pt x="13795" y="1679"/>
                  <a:pt x="13742" y="1568"/>
                </a:cubicBezTo>
                <a:cubicBezTo>
                  <a:pt x="13434" y="920"/>
                  <a:pt x="12815" y="405"/>
                  <a:pt x="12069" y="175"/>
                </a:cubicBezTo>
                <a:cubicBezTo>
                  <a:pt x="11726" y="70"/>
                  <a:pt x="11244" y="10"/>
                  <a:pt x="10755" y="1"/>
                </a:cubicBezTo>
                <a:close/>
                <a:moveTo>
                  <a:pt x="5590" y="17557"/>
                </a:moveTo>
                <a:cubicBezTo>
                  <a:pt x="5377" y="17546"/>
                  <a:pt x="5157" y="17605"/>
                  <a:pt x="5051" y="17742"/>
                </a:cubicBezTo>
                <a:cubicBezTo>
                  <a:pt x="4903" y="17933"/>
                  <a:pt x="5018" y="18197"/>
                  <a:pt x="5280" y="18270"/>
                </a:cubicBezTo>
                <a:cubicBezTo>
                  <a:pt x="5398" y="18303"/>
                  <a:pt x="5551" y="18320"/>
                  <a:pt x="5622" y="18304"/>
                </a:cubicBezTo>
                <a:cubicBezTo>
                  <a:pt x="5694" y="18288"/>
                  <a:pt x="5792" y="18276"/>
                  <a:pt x="5843" y="18276"/>
                </a:cubicBezTo>
                <a:cubicBezTo>
                  <a:pt x="5978" y="18276"/>
                  <a:pt x="6138" y="17943"/>
                  <a:pt x="6071" y="17798"/>
                </a:cubicBezTo>
                <a:cubicBezTo>
                  <a:pt x="6004" y="17653"/>
                  <a:pt x="5802" y="17567"/>
                  <a:pt x="5590" y="17557"/>
                </a:cubicBezTo>
                <a:close/>
                <a:moveTo>
                  <a:pt x="1118" y="17804"/>
                </a:moveTo>
                <a:cubicBezTo>
                  <a:pt x="76" y="17804"/>
                  <a:pt x="0" y="17812"/>
                  <a:pt x="0" y="17933"/>
                </a:cubicBezTo>
                <a:cubicBezTo>
                  <a:pt x="0" y="18030"/>
                  <a:pt x="81" y="18069"/>
                  <a:pt x="318" y="18085"/>
                </a:cubicBezTo>
                <a:lnTo>
                  <a:pt x="628" y="18107"/>
                </a:lnTo>
                <a:lnTo>
                  <a:pt x="661" y="19646"/>
                </a:lnTo>
                <a:cubicBezTo>
                  <a:pt x="684" y="20980"/>
                  <a:pt x="662" y="21197"/>
                  <a:pt x="530" y="21263"/>
                </a:cubicBezTo>
                <a:cubicBezTo>
                  <a:pt x="447" y="21305"/>
                  <a:pt x="292" y="21321"/>
                  <a:pt x="188" y="21303"/>
                </a:cubicBezTo>
                <a:cubicBezTo>
                  <a:pt x="57" y="21279"/>
                  <a:pt x="0" y="21307"/>
                  <a:pt x="0" y="21381"/>
                </a:cubicBezTo>
                <a:cubicBezTo>
                  <a:pt x="0" y="21477"/>
                  <a:pt x="223" y="21488"/>
                  <a:pt x="2040" y="21488"/>
                </a:cubicBezTo>
                <a:lnTo>
                  <a:pt x="4088" y="21488"/>
                </a:lnTo>
                <a:lnTo>
                  <a:pt x="4088" y="20982"/>
                </a:lnTo>
                <a:lnTo>
                  <a:pt x="4088" y="20483"/>
                </a:lnTo>
                <a:lnTo>
                  <a:pt x="3811" y="20483"/>
                </a:lnTo>
                <a:cubicBezTo>
                  <a:pt x="3552" y="20483"/>
                  <a:pt x="3522" y="20507"/>
                  <a:pt x="3476" y="20786"/>
                </a:cubicBezTo>
                <a:cubicBezTo>
                  <a:pt x="3404" y="21229"/>
                  <a:pt x="3296" y="21286"/>
                  <a:pt x="2538" y="21286"/>
                </a:cubicBezTo>
                <a:cubicBezTo>
                  <a:pt x="2162" y="21286"/>
                  <a:pt x="1838" y="21254"/>
                  <a:pt x="1771" y="21207"/>
                </a:cubicBezTo>
                <a:cubicBezTo>
                  <a:pt x="1687" y="21150"/>
                  <a:pt x="1657" y="20715"/>
                  <a:pt x="1657" y="19680"/>
                </a:cubicBezTo>
                <a:cubicBezTo>
                  <a:pt x="1657" y="18182"/>
                  <a:pt x="1684" y="18073"/>
                  <a:pt x="2065" y="18073"/>
                </a:cubicBezTo>
                <a:cubicBezTo>
                  <a:pt x="2175" y="18073"/>
                  <a:pt x="2236" y="18023"/>
                  <a:pt x="2236" y="17939"/>
                </a:cubicBezTo>
                <a:cubicBezTo>
                  <a:pt x="2236" y="17812"/>
                  <a:pt x="2172" y="17804"/>
                  <a:pt x="1118" y="17804"/>
                </a:cubicBezTo>
                <a:close/>
                <a:moveTo>
                  <a:pt x="20996" y="18540"/>
                </a:moveTo>
                <a:cubicBezTo>
                  <a:pt x="20758" y="18540"/>
                  <a:pt x="20722" y="18558"/>
                  <a:pt x="20808" y="18629"/>
                </a:cubicBezTo>
                <a:cubicBezTo>
                  <a:pt x="20868" y="18679"/>
                  <a:pt x="20884" y="18740"/>
                  <a:pt x="20849" y="18764"/>
                </a:cubicBezTo>
                <a:cubicBezTo>
                  <a:pt x="20814" y="18788"/>
                  <a:pt x="20969" y="18809"/>
                  <a:pt x="21192" y="18809"/>
                </a:cubicBezTo>
                <a:cubicBezTo>
                  <a:pt x="21494" y="18809"/>
                  <a:pt x="21600" y="18780"/>
                  <a:pt x="21600" y="18702"/>
                </a:cubicBezTo>
                <a:cubicBezTo>
                  <a:pt x="21600" y="18645"/>
                  <a:pt x="21552" y="18619"/>
                  <a:pt x="21502" y="18641"/>
                </a:cubicBezTo>
                <a:cubicBezTo>
                  <a:pt x="21452" y="18662"/>
                  <a:pt x="21389" y="18644"/>
                  <a:pt x="21355" y="18607"/>
                </a:cubicBezTo>
                <a:cubicBezTo>
                  <a:pt x="21322" y="18569"/>
                  <a:pt x="21160" y="18540"/>
                  <a:pt x="20996" y="18540"/>
                </a:cubicBezTo>
                <a:close/>
                <a:moveTo>
                  <a:pt x="5728" y="18803"/>
                </a:moveTo>
                <a:cubicBezTo>
                  <a:pt x="5594" y="18777"/>
                  <a:pt x="5373" y="18844"/>
                  <a:pt x="5010" y="18938"/>
                </a:cubicBezTo>
                <a:cubicBezTo>
                  <a:pt x="4451" y="19084"/>
                  <a:pt x="4312" y="19259"/>
                  <a:pt x="4733" y="19292"/>
                </a:cubicBezTo>
                <a:lnTo>
                  <a:pt x="5010" y="19309"/>
                </a:lnTo>
                <a:lnTo>
                  <a:pt x="5035" y="20241"/>
                </a:lnTo>
                <a:cubicBezTo>
                  <a:pt x="5063" y="21208"/>
                  <a:pt x="5017" y="21353"/>
                  <a:pt x="4659" y="21353"/>
                </a:cubicBezTo>
                <a:cubicBezTo>
                  <a:pt x="4559" y="21353"/>
                  <a:pt x="4472" y="21397"/>
                  <a:pt x="4472" y="21454"/>
                </a:cubicBezTo>
                <a:cubicBezTo>
                  <a:pt x="4472" y="21542"/>
                  <a:pt x="4636" y="21559"/>
                  <a:pt x="5500" y="21550"/>
                </a:cubicBezTo>
                <a:cubicBezTo>
                  <a:pt x="6296" y="21541"/>
                  <a:pt x="6520" y="21515"/>
                  <a:pt x="6520" y="21443"/>
                </a:cubicBezTo>
                <a:cubicBezTo>
                  <a:pt x="6520" y="21392"/>
                  <a:pt x="6437" y="21353"/>
                  <a:pt x="6340" y="21353"/>
                </a:cubicBezTo>
                <a:cubicBezTo>
                  <a:pt x="5968" y="21353"/>
                  <a:pt x="5932" y="21232"/>
                  <a:pt x="5932" y="20000"/>
                </a:cubicBezTo>
                <a:cubicBezTo>
                  <a:pt x="5932" y="19146"/>
                  <a:pt x="5952" y="18848"/>
                  <a:pt x="5728" y="18803"/>
                </a:cubicBezTo>
                <a:close/>
                <a:moveTo>
                  <a:pt x="15553" y="18803"/>
                </a:moveTo>
                <a:cubicBezTo>
                  <a:pt x="15420" y="18777"/>
                  <a:pt x="15196" y="18838"/>
                  <a:pt x="14835" y="18933"/>
                </a:cubicBezTo>
                <a:cubicBezTo>
                  <a:pt x="14275" y="19079"/>
                  <a:pt x="14169" y="19194"/>
                  <a:pt x="14558" y="19225"/>
                </a:cubicBezTo>
                <a:lnTo>
                  <a:pt x="14835" y="19242"/>
                </a:lnTo>
                <a:lnTo>
                  <a:pt x="14860" y="20073"/>
                </a:lnTo>
                <a:cubicBezTo>
                  <a:pt x="14883" y="20774"/>
                  <a:pt x="14868" y="20922"/>
                  <a:pt x="14729" y="21027"/>
                </a:cubicBezTo>
                <a:cubicBezTo>
                  <a:pt x="14493" y="21207"/>
                  <a:pt x="13846" y="21194"/>
                  <a:pt x="13554" y="21005"/>
                </a:cubicBezTo>
                <a:cubicBezTo>
                  <a:pt x="13338" y="20865"/>
                  <a:pt x="13326" y="20823"/>
                  <a:pt x="13326" y="19837"/>
                </a:cubicBezTo>
                <a:cubicBezTo>
                  <a:pt x="13326" y="18660"/>
                  <a:pt x="13377" y="18707"/>
                  <a:pt x="12387" y="18921"/>
                </a:cubicBezTo>
                <a:cubicBezTo>
                  <a:pt x="11851" y="19038"/>
                  <a:pt x="11702" y="19187"/>
                  <a:pt x="12085" y="19225"/>
                </a:cubicBezTo>
                <a:cubicBezTo>
                  <a:pt x="12298" y="19245"/>
                  <a:pt x="12307" y="19270"/>
                  <a:pt x="12355" y="20179"/>
                </a:cubicBezTo>
                <a:cubicBezTo>
                  <a:pt x="12404" y="21126"/>
                  <a:pt x="12484" y="21348"/>
                  <a:pt x="12820" y="21482"/>
                </a:cubicBezTo>
                <a:cubicBezTo>
                  <a:pt x="13093" y="21592"/>
                  <a:pt x="13833" y="21560"/>
                  <a:pt x="14280" y="21421"/>
                </a:cubicBezTo>
                <a:cubicBezTo>
                  <a:pt x="14692" y="21292"/>
                  <a:pt x="14693" y="21291"/>
                  <a:pt x="14811" y="21421"/>
                </a:cubicBezTo>
                <a:cubicBezTo>
                  <a:pt x="14911" y="21531"/>
                  <a:pt x="15041" y="21555"/>
                  <a:pt x="15627" y="21555"/>
                </a:cubicBezTo>
                <a:cubicBezTo>
                  <a:pt x="16155" y="21555"/>
                  <a:pt x="16335" y="21531"/>
                  <a:pt x="16377" y="21454"/>
                </a:cubicBezTo>
                <a:cubicBezTo>
                  <a:pt x="16417" y="21383"/>
                  <a:pt x="16370" y="21353"/>
                  <a:pt x="16214" y="21353"/>
                </a:cubicBezTo>
                <a:cubicBezTo>
                  <a:pt x="15791" y="21353"/>
                  <a:pt x="15757" y="21259"/>
                  <a:pt x="15757" y="20000"/>
                </a:cubicBezTo>
                <a:cubicBezTo>
                  <a:pt x="15757" y="19146"/>
                  <a:pt x="15776" y="18848"/>
                  <a:pt x="15553" y="18803"/>
                </a:cubicBezTo>
                <a:close/>
                <a:moveTo>
                  <a:pt x="17610" y="18809"/>
                </a:moveTo>
                <a:cubicBezTo>
                  <a:pt x="16815" y="18809"/>
                  <a:pt x="16639" y="18829"/>
                  <a:pt x="16639" y="18910"/>
                </a:cubicBezTo>
                <a:cubicBezTo>
                  <a:pt x="16639" y="18965"/>
                  <a:pt x="16738" y="19023"/>
                  <a:pt x="16867" y="19045"/>
                </a:cubicBezTo>
                <a:cubicBezTo>
                  <a:pt x="17018" y="19071"/>
                  <a:pt x="17299" y="19282"/>
                  <a:pt x="17650" y="19635"/>
                </a:cubicBezTo>
                <a:cubicBezTo>
                  <a:pt x="17950" y="19935"/>
                  <a:pt x="18189" y="20205"/>
                  <a:pt x="18189" y="20236"/>
                </a:cubicBezTo>
                <a:cubicBezTo>
                  <a:pt x="18189" y="20266"/>
                  <a:pt x="17942" y="20516"/>
                  <a:pt x="17634" y="20792"/>
                </a:cubicBezTo>
                <a:cubicBezTo>
                  <a:pt x="17245" y="21141"/>
                  <a:pt x="16995" y="21305"/>
                  <a:pt x="16810" y="21331"/>
                </a:cubicBezTo>
                <a:cubicBezTo>
                  <a:pt x="16664" y="21351"/>
                  <a:pt x="16569" y="21394"/>
                  <a:pt x="16598" y="21426"/>
                </a:cubicBezTo>
                <a:cubicBezTo>
                  <a:pt x="16672" y="21509"/>
                  <a:pt x="18189" y="21504"/>
                  <a:pt x="18189" y="21421"/>
                </a:cubicBezTo>
                <a:cubicBezTo>
                  <a:pt x="18189" y="21384"/>
                  <a:pt x="18127" y="21353"/>
                  <a:pt x="18050" y="21353"/>
                </a:cubicBezTo>
                <a:cubicBezTo>
                  <a:pt x="17764" y="21353"/>
                  <a:pt x="17793" y="21203"/>
                  <a:pt x="18148" y="20848"/>
                </a:cubicBezTo>
                <a:cubicBezTo>
                  <a:pt x="18349" y="20647"/>
                  <a:pt x="18531" y="20483"/>
                  <a:pt x="18548" y="20483"/>
                </a:cubicBezTo>
                <a:cubicBezTo>
                  <a:pt x="18565" y="20483"/>
                  <a:pt x="18741" y="20652"/>
                  <a:pt x="18940" y="20859"/>
                </a:cubicBezTo>
                <a:cubicBezTo>
                  <a:pt x="19273" y="21204"/>
                  <a:pt x="19289" y="21242"/>
                  <a:pt x="19136" y="21319"/>
                </a:cubicBezTo>
                <a:cubicBezTo>
                  <a:pt x="19044" y="21366"/>
                  <a:pt x="18972" y="21435"/>
                  <a:pt x="18972" y="21477"/>
                </a:cubicBezTo>
                <a:cubicBezTo>
                  <a:pt x="18972" y="21528"/>
                  <a:pt x="19268" y="21555"/>
                  <a:pt x="19895" y="21555"/>
                </a:cubicBezTo>
                <a:cubicBezTo>
                  <a:pt x="20574" y="21555"/>
                  <a:pt x="20817" y="21533"/>
                  <a:pt x="20817" y="21471"/>
                </a:cubicBezTo>
                <a:cubicBezTo>
                  <a:pt x="20817" y="21425"/>
                  <a:pt x="20722" y="21356"/>
                  <a:pt x="20604" y="21319"/>
                </a:cubicBezTo>
                <a:cubicBezTo>
                  <a:pt x="20487" y="21283"/>
                  <a:pt x="20116" y="20988"/>
                  <a:pt x="19780" y="20668"/>
                </a:cubicBezTo>
                <a:lnTo>
                  <a:pt x="19168" y="20090"/>
                </a:lnTo>
                <a:lnTo>
                  <a:pt x="19682" y="19635"/>
                </a:lnTo>
                <a:cubicBezTo>
                  <a:pt x="19963" y="19384"/>
                  <a:pt x="20312" y="19138"/>
                  <a:pt x="20458" y="19090"/>
                </a:cubicBezTo>
                <a:cubicBezTo>
                  <a:pt x="20867" y="18954"/>
                  <a:pt x="20677" y="18876"/>
                  <a:pt x="19935" y="18876"/>
                </a:cubicBezTo>
                <a:cubicBezTo>
                  <a:pt x="19425" y="18876"/>
                  <a:pt x="19258" y="18896"/>
                  <a:pt x="19258" y="18966"/>
                </a:cubicBezTo>
                <a:cubicBezTo>
                  <a:pt x="19258" y="19017"/>
                  <a:pt x="19350" y="19075"/>
                  <a:pt x="19462" y="19095"/>
                </a:cubicBezTo>
                <a:cubicBezTo>
                  <a:pt x="19660" y="19131"/>
                  <a:pt x="19661" y="19142"/>
                  <a:pt x="19364" y="19438"/>
                </a:cubicBezTo>
                <a:cubicBezTo>
                  <a:pt x="19196" y="19606"/>
                  <a:pt x="19000" y="19747"/>
                  <a:pt x="18932" y="19747"/>
                </a:cubicBezTo>
                <a:cubicBezTo>
                  <a:pt x="18863" y="19747"/>
                  <a:pt x="18671" y="19614"/>
                  <a:pt x="18499" y="19449"/>
                </a:cubicBezTo>
                <a:cubicBezTo>
                  <a:pt x="18192" y="19155"/>
                  <a:pt x="18190" y="19146"/>
                  <a:pt x="18385" y="19062"/>
                </a:cubicBezTo>
                <a:cubicBezTo>
                  <a:pt x="18821" y="18874"/>
                  <a:pt x="18618" y="18809"/>
                  <a:pt x="17610" y="18809"/>
                </a:cubicBezTo>
                <a:close/>
                <a:moveTo>
                  <a:pt x="8185" y="18815"/>
                </a:moveTo>
                <a:cubicBezTo>
                  <a:pt x="8007" y="18820"/>
                  <a:pt x="7754" y="18865"/>
                  <a:pt x="7450" y="18938"/>
                </a:cubicBezTo>
                <a:cubicBezTo>
                  <a:pt x="6896" y="19073"/>
                  <a:pt x="6771" y="19194"/>
                  <a:pt x="7165" y="19225"/>
                </a:cubicBezTo>
                <a:lnTo>
                  <a:pt x="7442" y="19242"/>
                </a:lnTo>
                <a:lnTo>
                  <a:pt x="7442" y="20280"/>
                </a:lnTo>
                <a:cubicBezTo>
                  <a:pt x="7442" y="21306"/>
                  <a:pt x="7438" y="21321"/>
                  <a:pt x="7222" y="21342"/>
                </a:cubicBezTo>
                <a:cubicBezTo>
                  <a:pt x="7101" y="21354"/>
                  <a:pt x="7001" y="21406"/>
                  <a:pt x="7001" y="21460"/>
                </a:cubicBezTo>
                <a:cubicBezTo>
                  <a:pt x="7001" y="21541"/>
                  <a:pt x="7182" y="21558"/>
                  <a:pt x="7981" y="21550"/>
                </a:cubicBezTo>
                <a:cubicBezTo>
                  <a:pt x="8964" y="21539"/>
                  <a:pt x="9208" y="21463"/>
                  <a:pt x="8731" y="21319"/>
                </a:cubicBezTo>
                <a:cubicBezTo>
                  <a:pt x="8522" y="21256"/>
                  <a:pt x="8513" y="21213"/>
                  <a:pt x="8487" y="20320"/>
                </a:cubicBezTo>
                <a:cubicBezTo>
                  <a:pt x="8472" y="19807"/>
                  <a:pt x="8492" y="19362"/>
                  <a:pt x="8536" y="19331"/>
                </a:cubicBezTo>
                <a:cubicBezTo>
                  <a:pt x="8579" y="19301"/>
                  <a:pt x="8818" y="19259"/>
                  <a:pt x="9066" y="19236"/>
                </a:cubicBezTo>
                <a:cubicBezTo>
                  <a:pt x="9465" y="19198"/>
                  <a:pt x="9543" y="19216"/>
                  <a:pt x="9768" y="19371"/>
                </a:cubicBezTo>
                <a:cubicBezTo>
                  <a:pt x="10018" y="19543"/>
                  <a:pt x="10023" y="19555"/>
                  <a:pt x="9996" y="20398"/>
                </a:cubicBezTo>
                <a:cubicBezTo>
                  <a:pt x="9970" y="21212"/>
                  <a:pt x="9960" y="21257"/>
                  <a:pt x="9751" y="21319"/>
                </a:cubicBezTo>
                <a:cubicBezTo>
                  <a:pt x="9275" y="21463"/>
                  <a:pt x="9529" y="21534"/>
                  <a:pt x="10510" y="21538"/>
                </a:cubicBezTo>
                <a:cubicBezTo>
                  <a:pt x="11294" y="21542"/>
                  <a:pt x="11481" y="21526"/>
                  <a:pt x="11481" y="21449"/>
                </a:cubicBezTo>
                <a:cubicBezTo>
                  <a:pt x="11481" y="21396"/>
                  <a:pt x="11398" y="21353"/>
                  <a:pt x="11302" y="21353"/>
                </a:cubicBezTo>
                <a:cubicBezTo>
                  <a:pt x="10938" y="21353"/>
                  <a:pt x="10894" y="21225"/>
                  <a:pt x="10894" y="20196"/>
                </a:cubicBezTo>
                <a:lnTo>
                  <a:pt x="10894" y="19202"/>
                </a:lnTo>
                <a:lnTo>
                  <a:pt x="10608" y="19006"/>
                </a:lnTo>
                <a:cubicBezTo>
                  <a:pt x="10436" y="18887"/>
                  <a:pt x="10248" y="18825"/>
                  <a:pt x="10013" y="18815"/>
                </a:cubicBezTo>
                <a:cubicBezTo>
                  <a:pt x="9777" y="18804"/>
                  <a:pt x="9496" y="18843"/>
                  <a:pt x="9131" y="18938"/>
                </a:cubicBezTo>
                <a:cubicBezTo>
                  <a:pt x="8610" y="19075"/>
                  <a:pt x="8462" y="19068"/>
                  <a:pt x="8462" y="18905"/>
                </a:cubicBezTo>
                <a:cubicBezTo>
                  <a:pt x="8462" y="18840"/>
                  <a:pt x="8362" y="18809"/>
                  <a:pt x="8185" y="1881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499" name="programs"/>
          <p:cNvSpPr txBox="1"/>
          <p:nvPr/>
        </p:nvSpPr>
        <p:spPr>
          <a:xfrm>
            <a:off x="1304106" y="5422716"/>
            <a:ext cx="128111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programs</a:t>
            </a:r>
          </a:p>
        </p:txBody>
      </p:sp>
      <p:sp>
        <p:nvSpPr>
          <p:cNvPr id="1500" name="Linux OS"/>
          <p:cNvSpPr/>
          <p:nvPr/>
        </p:nvSpPr>
        <p:spPr>
          <a:xfrm>
            <a:off x="3541489" y="4455194"/>
            <a:ext cx="2465388" cy="457201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FFFFFF"/>
                </a:solidFill>
              </a:defRPr>
            </a:lvl1pPr>
          </a:lstStyle>
          <a:p>
            <a:r>
              <a:t>Linux OS</a:t>
            </a:r>
          </a:p>
        </p:txBody>
      </p:sp>
      <p:sp>
        <p:nvSpPr>
          <p:cNvPr id="1501" name="Windows OS"/>
          <p:cNvSpPr/>
          <p:nvPr/>
        </p:nvSpPr>
        <p:spPr>
          <a:xfrm>
            <a:off x="6359574" y="4455194"/>
            <a:ext cx="2465389" cy="4572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800" b="0">
                <a:solidFill>
                  <a:srgbClr val="FFFFFF"/>
                </a:solidFill>
              </a:defRPr>
            </a:lvl1pPr>
          </a:lstStyle>
          <a:p>
            <a:r>
              <a:t>Windows OS</a:t>
            </a:r>
          </a:p>
        </p:txBody>
      </p:sp>
      <p:sp>
        <p:nvSpPr>
          <p:cNvPr id="1502" name="Rectangle"/>
          <p:cNvSpPr/>
          <p:nvPr/>
        </p:nvSpPr>
        <p:spPr>
          <a:xfrm>
            <a:off x="3554189" y="1858391"/>
            <a:ext cx="2462858" cy="2546004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03" name="programs"/>
          <p:cNvSpPr txBox="1"/>
          <p:nvPr/>
        </p:nvSpPr>
        <p:spPr>
          <a:xfrm>
            <a:off x="4133626" y="3820805"/>
            <a:ext cx="12811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programs</a:t>
            </a:r>
          </a:p>
        </p:txBody>
      </p:sp>
      <p:sp>
        <p:nvSpPr>
          <p:cNvPr id="1504" name="Rectangle"/>
          <p:cNvSpPr/>
          <p:nvPr/>
        </p:nvSpPr>
        <p:spPr>
          <a:xfrm>
            <a:off x="6395144" y="1851254"/>
            <a:ext cx="2462858" cy="2546004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05" name="programs"/>
          <p:cNvSpPr txBox="1"/>
          <p:nvPr/>
        </p:nvSpPr>
        <p:spPr>
          <a:xfrm>
            <a:off x="6986017" y="3781577"/>
            <a:ext cx="128111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programs</a:t>
            </a:r>
          </a:p>
        </p:txBody>
      </p:sp>
      <p:sp>
        <p:nvSpPr>
          <p:cNvPr id="1506" name="With the right virtual machines created and operating systems installed, you could run programs for Mac, Linux, and Windows -- at the same time without rebooting!"/>
          <p:cNvSpPr txBox="1"/>
          <p:nvPr/>
        </p:nvSpPr>
        <p:spPr>
          <a:xfrm>
            <a:off x="897458" y="8263727"/>
            <a:ext cx="1120988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With the right virtual machines created and operating systems installed, you could run programs for Mac, Linux, and Windows -- at the same time without rebooting!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The Cloud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The Cloud</a:t>
            </a:r>
          </a:p>
        </p:txBody>
      </p:sp>
      <p:sp>
        <p:nvSpPr>
          <p:cNvPr id="1509" name="popular cloud providers"/>
          <p:cNvSpPr txBox="1"/>
          <p:nvPr/>
        </p:nvSpPr>
        <p:spPr>
          <a:xfrm>
            <a:off x="8998593" y="959453"/>
            <a:ext cx="381305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0"/>
            </a:lvl1pPr>
          </a:lstStyle>
          <a:p>
            <a:r>
              <a:t>popular cloud providers</a:t>
            </a:r>
          </a:p>
        </p:txBody>
      </p:sp>
      <p:sp>
        <p:nvSpPr>
          <p:cNvPr id="1510" name="cloud providers let you rent VMs in the cloud on hourly basis (e.g., $15 / month)"/>
          <p:cNvSpPr txBox="1"/>
          <p:nvPr/>
        </p:nvSpPr>
        <p:spPr>
          <a:xfrm>
            <a:off x="3779961" y="1240627"/>
            <a:ext cx="460667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6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cloud providers let you rent VMs in the cloud on hourly basis</a:t>
            </a:r>
            <a:br/>
            <a:r>
              <a:t>(e.g., $15 / month)</a:t>
            </a:r>
          </a:p>
        </p:txBody>
      </p:sp>
      <p:pic>
        <p:nvPicPr>
          <p:cNvPr id="151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869" y="3600344"/>
            <a:ext cx="2378499" cy="1743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8800" y="5984313"/>
            <a:ext cx="2912637" cy="1646273"/>
          </a:xfrm>
          <a:prstGeom prst="rect">
            <a:avLst/>
          </a:prstGeom>
          <a:ln w="12700">
            <a:miter lim="400000"/>
          </a:ln>
        </p:spPr>
      </p:pic>
      <p:sp>
        <p:nvSpPr>
          <p:cNvPr id="1513" name="Cloud"/>
          <p:cNvSpPr/>
          <p:nvPr/>
        </p:nvSpPr>
        <p:spPr>
          <a:xfrm>
            <a:off x="1920454" y="2212524"/>
            <a:ext cx="3991382" cy="2405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80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solidFill>
            <a:srgbClr val="929292"/>
          </a:solidFill>
          <a:ln w="38100">
            <a:solidFill>
              <a:srgbClr val="5E5E5E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14" name="Notebook"/>
          <p:cNvSpPr/>
          <p:nvPr/>
        </p:nvSpPr>
        <p:spPr>
          <a:xfrm>
            <a:off x="1722415" y="6369875"/>
            <a:ext cx="3291323" cy="18436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952" y="0"/>
                </a:moveTo>
                <a:cubicBezTo>
                  <a:pt x="1421" y="0"/>
                  <a:pt x="1439" y="771"/>
                  <a:pt x="1439" y="1718"/>
                </a:cubicBezTo>
                <a:lnTo>
                  <a:pt x="1439" y="19328"/>
                </a:lnTo>
                <a:lnTo>
                  <a:pt x="0" y="19328"/>
                </a:lnTo>
                <a:cubicBezTo>
                  <a:pt x="0" y="19328"/>
                  <a:pt x="0" y="19890"/>
                  <a:pt x="0" y="20529"/>
                </a:cubicBezTo>
                <a:cubicBezTo>
                  <a:pt x="0" y="21600"/>
                  <a:pt x="190" y="21599"/>
                  <a:pt x="896" y="21599"/>
                </a:cubicBezTo>
                <a:lnTo>
                  <a:pt x="10332" y="21599"/>
                </a:lnTo>
                <a:lnTo>
                  <a:pt x="11268" y="21599"/>
                </a:lnTo>
                <a:lnTo>
                  <a:pt x="20704" y="21599"/>
                </a:lnTo>
                <a:cubicBezTo>
                  <a:pt x="21367" y="21599"/>
                  <a:pt x="21600" y="21600"/>
                  <a:pt x="21600" y="20529"/>
                </a:cubicBezTo>
                <a:cubicBezTo>
                  <a:pt x="21600" y="19890"/>
                  <a:pt x="21600" y="19328"/>
                  <a:pt x="21600" y="19328"/>
                </a:cubicBezTo>
                <a:lnTo>
                  <a:pt x="20161" y="19328"/>
                </a:lnTo>
                <a:lnTo>
                  <a:pt x="20161" y="1718"/>
                </a:lnTo>
                <a:cubicBezTo>
                  <a:pt x="20161" y="771"/>
                  <a:pt x="20196" y="0"/>
                  <a:pt x="19665" y="0"/>
                </a:cubicBezTo>
                <a:lnTo>
                  <a:pt x="1952" y="0"/>
                </a:lnTo>
                <a:close/>
                <a:moveTo>
                  <a:pt x="2475" y="1849"/>
                </a:moveTo>
                <a:lnTo>
                  <a:pt x="19125" y="1849"/>
                </a:lnTo>
                <a:lnTo>
                  <a:pt x="19125" y="19328"/>
                </a:lnTo>
                <a:lnTo>
                  <a:pt x="11268" y="19328"/>
                </a:lnTo>
                <a:lnTo>
                  <a:pt x="10332" y="19328"/>
                </a:lnTo>
                <a:lnTo>
                  <a:pt x="2475" y="19328"/>
                </a:lnTo>
                <a:lnTo>
                  <a:pt x="2475" y="1849"/>
                </a:lnTo>
                <a:close/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1517" name="VM"/>
          <p:cNvGrpSpPr/>
          <p:nvPr/>
        </p:nvGrpSpPr>
        <p:grpSpPr>
          <a:xfrm>
            <a:off x="2175178" y="3542766"/>
            <a:ext cx="814934" cy="746349"/>
            <a:chOff x="0" y="0"/>
            <a:chExt cx="814933" cy="746347"/>
          </a:xfrm>
        </p:grpSpPr>
        <p:sp>
          <p:nvSpPr>
            <p:cNvPr id="1516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15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grpSp>
        <p:nvGrpSpPr>
          <p:cNvPr id="1520" name="VM"/>
          <p:cNvGrpSpPr/>
          <p:nvPr/>
        </p:nvGrpSpPr>
        <p:grpSpPr>
          <a:xfrm>
            <a:off x="3064178" y="3542766"/>
            <a:ext cx="814934" cy="746349"/>
            <a:chOff x="0" y="0"/>
            <a:chExt cx="814933" cy="746347"/>
          </a:xfrm>
        </p:grpSpPr>
        <p:sp>
          <p:nvSpPr>
            <p:cNvPr id="1519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18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grpSp>
        <p:nvGrpSpPr>
          <p:cNvPr id="1523" name="VM"/>
          <p:cNvGrpSpPr/>
          <p:nvPr/>
        </p:nvGrpSpPr>
        <p:grpSpPr>
          <a:xfrm>
            <a:off x="3953178" y="3542766"/>
            <a:ext cx="814934" cy="746349"/>
            <a:chOff x="0" y="0"/>
            <a:chExt cx="814933" cy="746347"/>
          </a:xfrm>
        </p:grpSpPr>
        <p:sp>
          <p:nvSpPr>
            <p:cNvPr id="1522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21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grpSp>
        <p:nvGrpSpPr>
          <p:cNvPr id="1526" name="VM"/>
          <p:cNvGrpSpPr/>
          <p:nvPr/>
        </p:nvGrpSpPr>
        <p:grpSpPr>
          <a:xfrm>
            <a:off x="4842178" y="3542766"/>
            <a:ext cx="814934" cy="746349"/>
            <a:chOff x="0" y="0"/>
            <a:chExt cx="814933" cy="746347"/>
          </a:xfrm>
        </p:grpSpPr>
        <p:sp>
          <p:nvSpPr>
            <p:cNvPr id="1525" name="VM"/>
            <p:cNvSpPr/>
            <p:nvPr/>
          </p:nvSpPr>
          <p:spPr>
            <a:xfrm>
              <a:off x="38100" y="38100"/>
              <a:ext cx="738734" cy="67014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800" b="0">
                  <a:solidFill>
                    <a:srgbClr val="FFFFFF"/>
                  </a:solidFill>
                </a:defRPr>
              </a:lvl1pPr>
            </a:lstStyle>
            <a:p>
              <a:r>
                <a:t>VM</a:t>
              </a:r>
            </a:p>
          </p:txBody>
        </p:sp>
        <p:pic>
          <p:nvPicPr>
            <p:cNvPr id="1524" name="VM VM" descr="VM VM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14934" cy="746348"/>
            </a:xfrm>
            <a:prstGeom prst="rect">
              <a:avLst/>
            </a:prstGeom>
            <a:effectLst/>
          </p:spPr>
        </p:pic>
      </p:grpSp>
      <p:sp>
        <p:nvSpPr>
          <p:cNvPr id="1527" name="ssh session&gt;"/>
          <p:cNvSpPr/>
          <p:nvPr/>
        </p:nvSpPr>
        <p:spPr>
          <a:xfrm>
            <a:off x="2163544" y="6587194"/>
            <a:ext cx="2180464" cy="110424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l">
              <a:defRPr sz="2200" b="0">
                <a:solidFill>
                  <a:srgbClr val="FFFFFF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ssh session&gt; </a:t>
            </a:r>
          </a:p>
        </p:txBody>
      </p:sp>
      <p:sp>
        <p:nvSpPr>
          <p:cNvPr id="1539" name="Connection Line"/>
          <p:cNvSpPr/>
          <p:nvPr/>
        </p:nvSpPr>
        <p:spPr>
          <a:xfrm>
            <a:off x="2561801" y="4273384"/>
            <a:ext cx="627074" cy="24239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63" h="21600" extrusionOk="0">
                <a:moveTo>
                  <a:pt x="790" y="21600"/>
                </a:moveTo>
                <a:cubicBezTo>
                  <a:pt x="-2337" y="13247"/>
                  <a:pt x="3821" y="6047"/>
                  <a:pt x="19263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529" name="remote connection"/>
          <p:cNvSpPr txBox="1"/>
          <p:nvPr/>
        </p:nvSpPr>
        <p:spPr>
          <a:xfrm>
            <a:off x="730478" y="5281899"/>
            <a:ext cx="207957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remote connection</a:t>
            </a:r>
          </a:p>
        </p:txBody>
      </p:sp>
      <p:sp>
        <p:nvSpPr>
          <p:cNvPr id="1530" name="we'll use GCP virtual machines this semester…"/>
          <p:cNvSpPr txBox="1"/>
          <p:nvPr/>
        </p:nvSpPr>
        <p:spPr>
          <a:xfrm>
            <a:off x="9471597" y="7910005"/>
            <a:ext cx="329132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we'll use GCP virtual machines this semester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[setup in lab]</a:t>
            </a:r>
          </a:p>
        </p:txBody>
      </p:sp>
      <p:sp>
        <p:nvSpPr>
          <p:cNvPr id="1531" name="https://docs.microsoft.com/en-us/windows-server/administration/openssh/openssh_install_firstuse"/>
          <p:cNvSpPr txBox="1"/>
          <p:nvPr/>
        </p:nvSpPr>
        <p:spPr>
          <a:xfrm>
            <a:off x="1767101" y="9370723"/>
            <a:ext cx="608268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 b="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  <a:hlinkClick r:id="rId5"/>
              </a:defRPr>
            </a:lvl1pPr>
          </a:lstStyle>
          <a:p>
            <a:r>
              <a:rPr>
                <a:hlinkClick r:id="rId5"/>
              </a:rPr>
              <a:t>https://docs.microsoft.com/en-us/windows-server/administration/openssh/openssh_install_firstuse</a:t>
            </a:r>
          </a:p>
        </p:txBody>
      </p:sp>
      <p:sp>
        <p:nvSpPr>
          <p:cNvPr id="1532" name="ssh user@best-linux.cs.wisc.edu"/>
          <p:cNvSpPr txBox="1"/>
          <p:nvPr/>
        </p:nvSpPr>
        <p:spPr>
          <a:xfrm>
            <a:off x="160424" y="8557188"/>
            <a:ext cx="5784504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ssh user@best-linux.cs.wisc.edu</a:t>
            </a:r>
          </a:p>
        </p:txBody>
      </p:sp>
      <p:sp>
        <p:nvSpPr>
          <p:cNvPr id="1533" name="Arrow"/>
          <p:cNvSpPr/>
          <p:nvPr/>
        </p:nvSpPr>
        <p:spPr>
          <a:xfrm rot="10800000">
            <a:off x="5998400" y="8538138"/>
            <a:ext cx="457201" cy="4572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34" name="run in PowerShell/bash to access CS lab"/>
          <p:cNvSpPr txBox="1"/>
          <p:nvPr/>
        </p:nvSpPr>
        <p:spPr>
          <a:xfrm>
            <a:off x="6505486" y="8360338"/>
            <a:ext cx="291263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run in PowerShell/bash to access CS lab</a:t>
            </a:r>
          </a:p>
        </p:txBody>
      </p:sp>
      <p:sp>
        <p:nvSpPr>
          <p:cNvPr id="1535" name="Linux…"/>
          <p:cNvSpPr txBox="1"/>
          <p:nvPr/>
        </p:nvSpPr>
        <p:spPr>
          <a:xfrm>
            <a:off x="2015326" y="2823509"/>
            <a:ext cx="291263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rgbClr val="FFFFFF"/>
                </a:solidFill>
              </a:defRPr>
            </a:pPr>
            <a:r>
              <a:t>Linux</a:t>
            </a:r>
          </a:p>
          <a:p>
            <a:pPr>
              <a:defRPr b="0">
                <a:solidFill>
                  <a:srgbClr val="FFFFFF"/>
                </a:solidFill>
              </a:defRPr>
            </a:pPr>
            <a:r>
              <a:t>here</a:t>
            </a:r>
          </a:p>
        </p:txBody>
      </p:sp>
      <p:sp>
        <p:nvSpPr>
          <p:cNvPr id="1536" name="Arrow"/>
          <p:cNvSpPr/>
          <p:nvPr/>
        </p:nvSpPr>
        <p:spPr>
          <a:xfrm rot="10800000">
            <a:off x="4915867" y="6887138"/>
            <a:ext cx="457201" cy="4572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37" name="Windows, Mac, whatever"/>
          <p:cNvSpPr txBox="1"/>
          <p:nvPr/>
        </p:nvSpPr>
        <p:spPr>
          <a:xfrm>
            <a:off x="5528255" y="6890492"/>
            <a:ext cx="32009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Windows, Mac, whatever</a:t>
            </a:r>
          </a:p>
        </p:txBody>
      </p:sp>
      <p:pic>
        <p:nvPicPr>
          <p:cNvPr id="1538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8800" y="1976964"/>
            <a:ext cx="2912637" cy="1104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Big question: will my program run on someone else's computer?…"/>
          <p:cNvSpPr txBox="1">
            <a:spLocks noGrp="1"/>
          </p:cNvSpPr>
          <p:nvPr>
            <p:ph type="body" sz="half" idx="1"/>
          </p:nvPr>
        </p:nvSpPr>
        <p:spPr>
          <a:xfrm>
            <a:off x="952500" y="1968896"/>
            <a:ext cx="11099800" cy="2916140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Big question: </a:t>
            </a:r>
            <a:r>
              <a:rPr i="1">
                <a:latin typeface="Gill Sans Light"/>
                <a:ea typeface="Gill Sans Light"/>
                <a:cs typeface="Gill Sans Light"/>
                <a:sym typeface="Gill Sans Light"/>
              </a:rPr>
              <a:t>will my program run on someone else's computer?</a:t>
            </a:r>
            <a:br>
              <a:rPr i="1">
                <a:latin typeface="Gill Sans Light"/>
                <a:ea typeface="Gill Sans Light"/>
                <a:cs typeface="Gill Sans Light"/>
                <a:sym typeface="Gill Sans Light"/>
              </a:rPr>
            </a:br>
            <a:endParaRPr i="1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0" indent="0">
              <a:buSzTx/>
              <a:buNone/>
            </a:pPr>
            <a:r>
              <a:t>Things to match:</a:t>
            </a:r>
          </a:p>
        </p:txBody>
      </p:sp>
      <p:sp>
        <p:nvSpPr>
          <p:cNvPr id="1542" name="1"/>
          <p:cNvSpPr/>
          <p:nvPr/>
        </p:nvSpPr>
        <p:spPr>
          <a:xfrm>
            <a:off x="1498600" y="4654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1543" name="Hardware"/>
          <p:cNvSpPr txBox="1"/>
          <p:nvPr/>
        </p:nvSpPr>
        <p:spPr>
          <a:xfrm>
            <a:off x="2819400" y="4876998"/>
            <a:ext cx="134793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Hardware</a:t>
            </a:r>
          </a:p>
        </p:txBody>
      </p:sp>
      <p:sp>
        <p:nvSpPr>
          <p:cNvPr id="1544" name="2"/>
          <p:cNvSpPr/>
          <p:nvPr/>
        </p:nvSpPr>
        <p:spPr>
          <a:xfrm>
            <a:off x="1498600" y="5797425"/>
            <a:ext cx="902345" cy="902346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1545" name="Operating System"/>
          <p:cNvSpPr txBox="1"/>
          <p:nvPr/>
        </p:nvSpPr>
        <p:spPr>
          <a:xfrm>
            <a:off x="2819400" y="6019998"/>
            <a:ext cx="23227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Operating System</a:t>
            </a:r>
          </a:p>
        </p:txBody>
      </p:sp>
      <p:sp>
        <p:nvSpPr>
          <p:cNvPr id="1546" name="3"/>
          <p:cNvSpPr/>
          <p:nvPr/>
        </p:nvSpPr>
        <p:spPr>
          <a:xfrm>
            <a:off x="1498600" y="6940425"/>
            <a:ext cx="902345" cy="902346"/>
          </a:xfrm>
          <a:prstGeom prst="ellipse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  <p:sp>
        <p:nvSpPr>
          <p:cNvPr id="1547" name="Dependencies"/>
          <p:cNvSpPr txBox="1"/>
          <p:nvPr/>
        </p:nvSpPr>
        <p:spPr>
          <a:xfrm>
            <a:off x="2819400" y="7162998"/>
            <a:ext cx="18570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Dependencies</a:t>
            </a:r>
          </a:p>
        </p:txBody>
      </p:sp>
      <p:sp>
        <p:nvSpPr>
          <p:cNvPr id="1548" name="Line"/>
          <p:cNvSpPr/>
          <p:nvPr/>
        </p:nvSpPr>
        <p:spPr>
          <a:xfrm flipH="1">
            <a:off x="4257850" y="5154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49" name="Lecture Recap: Reproducibil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Lecture Recap: Reproducibility</a:t>
            </a:r>
          </a:p>
        </p:txBody>
      </p:sp>
      <p:sp>
        <p:nvSpPr>
          <p:cNvPr id="1550" name="we'll use Ubuntu Linux on…"/>
          <p:cNvSpPr txBox="1"/>
          <p:nvPr/>
        </p:nvSpPr>
        <p:spPr>
          <a:xfrm>
            <a:off x="6526198" y="5891151"/>
            <a:ext cx="3659833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we'll use Ubuntu Linux on</a:t>
            </a:r>
          </a:p>
          <a:p>
            <a:pPr algn="l">
              <a:defRPr b="0"/>
            </a:pPr>
            <a:r>
              <a:t>virtual machines in the cloud</a:t>
            </a:r>
          </a:p>
        </p:txBody>
      </p:sp>
      <p:sp>
        <p:nvSpPr>
          <p:cNvPr id="1551" name="Line"/>
          <p:cNvSpPr/>
          <p:nvPr/>
        </p:nvSpPr>
        <p:spPr>
          <a:xfrm flipH="1">
            <a:off x="5240429" y="62975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2" name="a program must fit the CPU;…"/>
          <p:cNvSpPr txBox="1"/>
          <p:nvPr/>
        </p:nvSpPr>
        <p:spPr>
          <a:xfrm>
            <a:off x="5535864" y="4500116"/>
            <a:ext cx="3785147" cy="1210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a program must fit the CPU;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python.exe</a:t>
            </a:r>
            <a:r>
              <a:t> will do this, so</a:t>
            </a:r>
          </a:p>
          <a:p>
            <a:pPr algn="l">
              <a:defRPr b="0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program.py</a:t>
            </a:r>
            <a:r>
              <a:t> won't have to</a:t>
            </a:r>
          </a:p>
        </p:txBody>
      </p:sp>
      <p:sp>
        <p:nvSpPr>
          <p:cNvPr id="1553" name="next time: versioning"/>
          <p:cNvSpPr txBox="1"/>
          <p:nvPr/>
        </p:nvSpPr>
        <p:spPr>
          <a:xfrm>
            <a:off x="6018198" y="7186551"/>
            <a:ext cx="26696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next time: versioning</a:t>
            </a:r>
          </a:p>
        </p:txBody>
      </p:sp>
      <p:sp>
        <p:nvSpPr>
          <p:cNvPr id="1554" name="Line"/>
          <p:cNvSpPr/>
          <p:nvPr/>
        </p:nvSpPr>
        <p:spPr>
          <a:xfrm flipH="1">
            <a:off x="4732429" y="7415151"/>
            <a:ext cx="11875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</TotalTime>
  <Words>1668</Words>
  <Application>Microsoft Macintosh PowerPoint</Application>
  <PresentationFormat>Custom</PresentationFormat>
  <Paragraphs>384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Courier</vt:lpstr>
      <vt:lpstr>Courier New</vt:lpstr>
      <vt:lpstr>Gill Sans</vt:lpstr>
      <vt:lpstr>Gill Sans Light</vt:lpstr>
      <vt:lpstr>Gill Sans SemiBold</vt:lpstr>
      <vt:lpstr>Times Roman</vt:lpstr>
      <vt:lpstr>White</vt:lpstr>
      <vt:lpstr>[320] Reproducibility 2</vt:lpstr>
      <vt:lpstr>PowerPoint Presentation</vt:lpstr>
      <vt:lpstr>OS jobs: Allocate and Abstract Resources</vt:lpstr>
      <vt:lpstr>Harder to reproduce on different OS...</vt:lpstr>
      <vt:lpstr>Harder to reproduce on different OS...</vt:lpstr>
      <vt:lpstr>Harder to reproduce on different OS...</vt:lpstr>
      <vt:lpstr>VMs (Virtual Machines)</vt:lpstr>
      <vt:lpstr>The Cloud</vt:lpstr>
      <vt:lpstr>Lecture Recap: Reproducibility</vt:lpstr>
      <vt:lpstr>Recap of 15 new terms</vt:lpstr>
      <vt:lpstr>[320] Version Control (git)</vt:lpstr>
      <vt:lpstr>Reproducibility</vt:lpstr>
      <vt:lpstr>Dependency Versions</vt:lpstr>
      <vt:lpstr>Versioning: motivation and basic concepts</vt:lpstr>
      <vt:lpstr>Many tools auto-track history (e.g., Google Docs)</vt:lpstr>
      <vt:lpstr>Version Control Systems (VCS)</vt:lpstr>
      <vt:lpstr>Example</vt:lpstr>
      <vt:lpstr>Use case 1: troubleshooting discovered bug</vt:lpstr>
      <vt:lpstr>Use case 1: troubleshooting discovered bug</vt:lpstr>
      <vt:lpstr>Use case 1: troubleshooting discovered bug</vt:lpstr>
      <vt:lpstr>Use case 2: versioned releases</vt:lpstr>
      <vt:lpstr>Use case 2: versioned releases</vt:lpstr>
      <vt:lpstr>Use case 2: versioned releases</vt:lpstr>
      <vt:lpstr>Use case 3: feedback</vt:lpstr>
      <vt:lpstr>Use case 3: feedback</vt:lpstr>
      <vt:lpstr>git</vt:lpstr>
      <vt:lpstr>Version Control System Tools</vt:lpstr>
      <vt:lpstr>Git Demos</vt:lpstr>
      <vt:lpstr>HEAD, Branches, and Tags</vt:lpstr>
      <vt:lpstr>HEAD, Branches, and Tags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[320] Version Control (git)</dc:title>
  <cp:lastModifiedBy>MEENA SYAMKUMAR</cp:lastModifiedBy>
  <cp:revision>6</cp:revision>
  <dcterms:modified xsi:type="dcterms:W3CDTF">2023-01-25T13:15:57Z</dcterms:modified>
</cp:coreProperties>
</file>